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34" r:id="rId2"/>
    <p:sldId id="488" r:id="rId3"/>
    <p:sldId id="435" r:id="rId4"/>
    <p:sldId id="525" r:id="rId5"/>
    <p:sldId id="436" r:id="rId6"/>
    <p:sldId id="440" r:id="rId7"/>
    <p:sldId id="509" r:id="rId8"/>
    <p:sldId id="526" r:id="rId9"/>
    <p:sldId id="524" r:id="rId10"/>
    <p:sldId id="441" r:id="rId11"/>
    <p:sldId id="527" r:id="rId12"/>
    <p:sldId id="528" r:id="rId13"/>
    <p:sldId id="505" r:id="rId14"/>
    <p:sldId id="529" r:id="rId15"/>
    <p:sldId id="530" r:id="rId16"/>
    <p:sldId id="490" r:id="rId17"/>
    <p:sldId id="447" r:id="rId18"/>
    <p:sldId id="531" r:id="rId19"/>
    <p:sldId id="508" r:id="rId20"/>
    <p:sldId id="510" r:id="rId21"/>
    <p:sldId id="512" r:id="rId22"/>
    <p:sldId id="513" r:id="rId23"/>
    <p:sldId id="522" r:id="rId24"/>
    <p:sldId id="493" r:id="rId25"/>
    <p:sldId id="514" r:id="rId26"/>
    <p:sldId id="532" r:id="rId27"/>
    <p:sldId id="499" r:id="rId28"/>
    <p:sldId id="519" r:id="rId29"/>
    <p:sldId id="520" r:id="rId30"/>
    <p:sldId id="521" r:id="rId31"/>
    <p:sldId id="533" r:id="rId32"/>
    <p:sldId id="534" r:id="rId33"/>
    <p:sldId id="515" r:id="rId34"/>
    <p:sldId id="523" r:id="rId35"/>
    <p:sldId id="442" r:id="rId36"/>
    <p:sldId id="495" r:id="rId37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FF7979"/>
    <a:srgbClr val="64FC6B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0452" autoAdjust="0"/>
  </p:normalViewPr>
  <p:slideViewPr>
    <p:cSldViewPr snapToGrid="0" snapToObjects="1">
      <p:cViewPr varScale="1">
        <p:scale>
          <a:sx n="59" d="100"/>
          <a:sy n="59" d="100"/>
        </p:scale>
        <p:origin x="147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67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1108FBB-5C78-CF4C-B054-5DD258793CD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5016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032558"/>
            <a:ext cx="5492750" cy="5463878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4DC7C336-BE99-324C-AD72-4A60B19E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ma.ac.be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Eén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once op </a:t>
            </a:r>
            <a:r>
              <a:rPr lang="en-US" dirty="0" err="1"/>
              <a:t>deze</a:t>
            </a:r>
            <a:r>
              <a:rPr lang="en-US" dirty="0"/>
              <a:t> slide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 tilted or pitch downwards </a:t>
            </a:r>
          </a:p>
          <a:p>
            <a:endParaRPr lang="en-US" dirty="0"/>
          </a:p>
          <a:p>
            <a:r>
              <a:rPr lang="en-US" dirty="0"/>
              <a:t>Sea depth influence the wave height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pitch and roll are normally distributed, 99.7% in interval [-20°, 20°]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81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 = 400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simulated</a:t>
            </a:r>
            <a:r>
              <a:rPr lang="nl-BE" dirty="0"/>
              <a:t> dataset en oneindig voor real-time data</a:t>
            </a:r>
          </a:p>
          <a:p>
            <a:r>
              <a:rPr lang="nl-BE" dirty="0"/>
              <a:t>Eerste 5 frames als input, een forward </a:t>
            </a:r>
            <a:r>
              <a:rPr lang="nl-BE" dirty="0" err="1"/>
              <a:t>prediction</a:t>
            </a:r>
            <a:r>
              <a:rPr lang="nl-BE" dirty="0"/>
              <a:t> voorspelt 5 nieuwe frames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4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Optimal</a:t>
            </a:r>
            <a:r>
              <a:rPr lang="nl-BE" dirty="0"/>
              <a:t> IO-ratio?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9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6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images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img only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Robotics &amp; Autonomous Systems lab is a research unit of the department of Mechanics of the </a:t>
            </a:r>
            <a:r>
              <a:rPr lang="en-US" b="0" i="0" u="none" strike="noStrike" dirty="0">
                <a:solidFill>
                  <a:srgbClr val="1E73BE"/>
                </a:solidFill>
                <a:effectLst/>
                <a:latin typeface="Open Sans" panose="020B0606030504020204" pitchFamily="34" charset="0"/>
                <a:hlinkClick r:id="rId3"/>
              </a:rPr>
              <a:t>Belgian Royal Military Academy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4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CONSISTENT Accuracy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120 second prediction, low 10% relative error, good inference time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41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Suffers from not having LSTM, high inference time, low IO still high error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29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Gray, little improvement in accuracy, high latency for all, much better with </a:t>
            </a:r>
            <a:r>
              <a:rPr lang="en-US" dirty="0" err="1"/>
              <a:t>lstm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21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Pitch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6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Safety: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both drone itself and its surroundings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Minimize impact =&gt; Landing deck must be stabile and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Problem: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Ship is moving due wind and currents but mainly due to ocean waves, causing uncontrollable instability of the landing deck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Solution: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Predict motion so we can avoid collision by anticipating future movements, not only of the landing platform, but also of the surroundings (antennas)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 solutions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Dampen wave motions with (outside scope)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deep neural networks to map input of motions to a series of output motions</a:t>
            </a:r>
          </a:p>
          <a:p>
            <a:r>
              <a:rPr lang="en-US" dirty="0"/>
              <a:t>Predictions are facilitated by an onboard inertial measurement unit (IMU) and a front facing camera capturing incoming wave images</a:t>
            </a:r>
          </a:p>
          <a:p>
            <a:endParaRPr lang="en-US" dirty="0"/>
          </a:p>
          <a:p>
            <a:r>
              <a:rPr lang="en-US" dirty="0"/>
              <a:t>Optimized for drone VTOL and images and sensory data available</a:t>
            </a:r>
          </a:p>
          <a:p>
            <a:r>
              <a:rPr lang="en-US" dirty="0"/>
              <a:t>We want to be able to predict at least 30 seconds into the future to provide the drone with ample time to initiate a VTOL procedure: move in place, descend, ascend, move away</a:t>
            </a:r>
          </a:p>
          <a:p>
            <a:r>
              <a:rPr lang="en-US" dirty="0"/>
              <a:t>System needs to be lightweight to run </a:t>
            </a:r>
            <a:r>
              <a:rPr lang="en-US" b="1" dirty="0"/>
              <a:t>on current hardware </a:t>
            </a:r>
            <a:r>
              <a:rPr lang="en-US" dirty="0"/>
              <a:t>and not demand a lot of resources: both </a:t>
            </a:r>
            <a:r>
              <a:rPr lang="en-US" b="1" dirty="0"/>
              <a:t>memory</a:t>
            </a:r>
            <a:r>
              <a:rPr lang="en-US" dirty="0"/>
              <a:t> and </a:t>
            </a:r>
            <a:r>
              <a:rPr lang="en-US" b="1" dirty="0"/>
              <a:t>compute</a:t>
            </a:r>
            <a:r>
              <a:rPr lang="en-US" dirty="0"/>
              <a:t>, latency should be low to allow for </a:t>
            </a:r>
            <a:r>
              <a:rPr lang="en-US" b="1" dirty="0"/>
              <a:t>quick corrections</a:t>
            </a:r>
            <a:r>
              <a:rPr lang="en-US" dirty="0"/>
              <a:t> and </a:t>
            </a:r>
            <a:r>
              <a:rPr lang="en-US" b="1" dirty="0"/>
              <a:t>continuous</a:t>
            </a:r>
            <a:r>
              <a:rPr lang="en-US" dirty="0"/>
              <a:t> </a:t>
            </a:r>
            <a:r>
              <a:rPr lang="en-US" b="1" dirty="0"/>
              <a:t>predictions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motion of any rigid object can be expressed in 6 degrees of freedom. These 6 DOF describe the 3D orientation of the object </a:t>
            </a:r>
          </a:p>
          <a:p>
            <a:r>
              <a:rPr lang="en-US" dirty="0"/>
              <a:t>They can be divided in two categories: translational and rotational. </a:t>
            </a:r>
          </a:p>
          <a:p>
            <a:endParaRPr lang="en-US" dirty="0"/>
          </a:p>
          <a:p>
            <a:r>
              <a:rPr lang="en-US" dirty="0"/>
              <a:t>Translational are expressed in distance units</a:t>
            </a:r>
          </a:p>
          <a:p>
            <a:r>
              <a:rPr lang="en-US" dirty="0"/>
              <a:t>Sway: lateral left and right movement  -  currents, wind, </a:t>
            </a:r>
            <a:r>
              <a:rPr lang="en-US" dirty="0" err="1"/>
              <a:t>sidethruster</a:t>
            </a:r>
            <a:endParaRPr lang="en-US" dirty="0"/>
          </a:p>
          <a:p>
            <a:r>
              <a:rPr lang="en-US" dirty="0"/>
              <a:t>Surge: front and backwards movement  -   thrust of the vessel</a:t>
            </a:r>
          </a:p>
          <a:p>
            <a:r>
              <a:rPr lang="en-US" dirty="0"/>
              <a:t>Heave: up and downwards motion  -   wave induced motion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1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Rotational degrees of freedom are expressed in angular units</a:t>
            </a:r>
          </a:p>
          <a:p>
            <a:r>
              <a:rPr lang="en-US" dirty="0"/>
              <a:t>Yaw: steering of the vessel </a:t>
            </a:r>
          </a:p>
          <a:p>
            <a:r>
              <a:rPr lang="en-US" dirty="0"/>
              <a:t>Pitch: wave induced</a:t>
            </a:r>
          </a:p>
          <a:p>
            <a:r>
              <a:rPr lang="en-US" dirty="0"/>
              <a:t>Roll: wave induced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6 </a:t>
            </a:r>
            <a:r>
              <a:rPr lang="en-US" dirty="0" err="1"/>
              <a:t>DoF</a:t>
            </a:r>
            <a:r>
              <a:rPr lang="en-US" dirty="0"/>
              <a:t> describe the 3D orientation of the vessel and when measured over a sequence of time they describe the motion of the vessel. This motion can than be extended into the future by predictions</a:t>
            </a:r>
          </a:p>
          <a:p>
            <a:r>
              <a:rPr lang="en-US" dirty="0"/>
              <a:t>Three targets are selected: 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Heave: impact </a:t>
            </a:r>
          </a:p>
          <a:p>
            <a:pPr marL="171450" indent="-171450">
              <a:buFontTx/>
              <a:buChar char="-"/>
            </a:pPr>
            <a:r>
              <a:rPr lang="en-US" dirty="0"/>
              <a:t>Pitch and roll:  stability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6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BLENDER SIMULATION</a:t>
            </a:r>
          </a:p>
          <a:p>
            <a:r>
              <a:rPr lang="en-US" dirty="0"/>
              <a:t>Justification for no heave: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Drone has large range of motion in heave but very small window in vertical hover pitch and roll</a:t>
            </a:r>
          </a:p>
          <a:p>
            <a:pPr marL="171450" indent="-171450">
              <a:buFontTx/>
              <a:buChar char="-"/>
            </a:pPr>
            <a:r>
              <a:rPr lang="en-US" dirty="0"/>
              <a:t>Lightweight drone with low inertia/high thrust can heave up/down based on measurements in real time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1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0C6A-692B-1D4A-8212-563A4C35C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0BEE-EAE8-E747-AB3A-BF162FE7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C9A6-D784-F442-8057-4E1FD71C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39300" y="6270518"/>
            <a:ext cx="20574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844A-41EE-614A-AFFF-5DCECDF4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34C3-9139-454F-B5D9-FF0A2254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2767-CE94-B040-8493-1C341C30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A93C-AC25-7D4A-8787-2982570C5801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DA9E-2023-7641-8759-F54D76AA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809E-4DC0-3547-A0F4-37E6DA53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39E7A-424E-FF42-8D87-DE581C6C8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61DC2-7639-DD44-B522-08EE227C0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D943-9A78-7047-A5AC-5C709F81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E462-4DE4-FE48-A6DC-6029F8C08C1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2560-8B59-F745-9960-E4B994D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5EA8-96D1-4545-BDAC-D896EABB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E03A-C33E-EA44-B724-A57E387E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7414-DDD0-9745-8B9E-83FA5A2A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8BCCA3-127F-E745-BFB7-88F09BBFD911}"/>
              </a:ext>
            </a:extLst>
          </p:cNvPr>
          <p:cNvSpPr txBox="1">
            <a:spLocks/>
          </p:cNvSpPr>
          <p:nvPr userDrawn="1"/>
        </p:nvSpPr>
        <p:spPr>
          <a:xfrm>
            <a:off x="9871840" y="63150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A8DCEE-05B0-C544-B51D-837AD8116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2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2124-1679-3941-A0F2-FC451125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18822-8FD6-7349-A460-4383CC2E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0609-944E-2346-A307-1CB8AD43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461D-F3AE-DA45-8204-9CCC04547CDF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47F6-E35F-2845-AA0A-DEF8AC9B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4974-B74C-894B-9C86-8059A078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41B5-4EE6-3840-A366-78FC42C1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3DCD-731B-1F41-838F-9AEC7B6E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A8C3-BB14-D949-90D2-6586E8D46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29DE5-2C9F-694B-8612-F30FBCA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0EA7-3CF7-3946-A6D4-42FC1CF5E38A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6F47F-E7A9-4946-B9D3-54419302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78775-1978-694D-BD3D-E4F20692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4121-E2AC-2F42-9D83-4C4539C7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8DB66-A118-994E-8F4B-3FD07CF3D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9DC2F-43CD-3740-A0A5-097C54067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7A177-6E0E-9740-88AD-00E14C85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2FD91-EEE6-794C-B637-198546A68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24EF2-327D-A544-B2E0-12A87A8B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8F9E-1372-2D43-9171-72D3A9C3F3E7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37C6B-3402-3B4B-86B1-6E5802A0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2EAA4-1F12-D94F-8F25-ACF59A3B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7885-2761-D24F-980D-47A2031F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C8D89-1C60-E649-87EC-AB63E628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F05-4BC6-E442-8195-86345B49EB50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14BEB-BC4C-164C-B951-ABAF92F7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A9F0A-FFEA-EF45-87EF-4574DFA0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059DC-CF7E-D341-9E3A-F70A2E0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489C-5506-C74B-82FF-8B2FE41802D8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866D1-CC93-644E-ACC9-70C02BB8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6F1-187B-6445-87FE-904FC9D5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ACCC-92D1-1443-A1BE-707E8169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0959-6B19-AA45-9294-BD7480D1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01A42-CA6A-524C-841A-1E03FCEC9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C7C0D-9E27-784B-9396-E858903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FB5-589B-7146-BB27-2F6492521322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D4BF-214E-264F-83BA-C7F31D87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11BA0-CAD0-BB47-8203-82A83FA4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5F7F-19C7-2A44-8330-8DF565DB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627B6-E293-A94E-B440-6AF96CBBC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B73B0-3523-EF4A-AD31-E9002BB55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FFB43-BC10-BB4C-A0EF-776FB714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CB20-DEC6-BA41-B9E0-2FB949C3D291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2FEFB-8874-7146-962E-84DB01B9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CE782-C3AF-E149-9E5B-6E0341F4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7FD2CF-4E5A-ED4B-BEB4-07B04CBEDE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318234"/>
            <a:ext cx="1924708" cy="153976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DEDC7-49B7-174C-9418-1F641E2F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1074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0488E-CF9D-4D43-8C99-618555E8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7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D565-1B40-B345-9814-21A30B7AA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1EA6-C1E7-2844-934E-35189B8549EC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BBEA-CF80-B648-BE81-2AA359B99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6862-42B0-C943-B272-ACC134EAD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7163-B0BB-064D-B589-B2644175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358" y="1122363"/>
            <a:ext cx="10175358" cy="2387600"/>
          </a:xfrm>
        </p:spPr>
        <p:txBody>
          <a:bodyPr>
            <a:normAutofit/>
          </a:bodyPr>
          <a:lstStyle/>
          <a:p>
            <a:r>
              <a:rPr lang="en-US" sz="5400" dirty="0"/>
              <a:t>Ship motion prediction with IMU-data and images</a:t>
            </a:r>
            <a:endParaRPr lang="en-US" sz="54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E81A-F4FC-6C41-8F23-6E82F6AA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6C9DDD3A-11F3-49F7-BDBD-C03A3C8D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9546"/>
          </a:xfrm>
        </p:spPr>
        <p:txBody>
          <a:bodyPr/>
          <a:lstStyle/>
          <a:p>
            <a:r>
              <a:rPr lang="en-US" noProof="0" dirty="0">
                <a:cs typeface="Calibri" panose="020F0502020204030204" pitchFamily="34" charset="0"/>
              </a:rPr>
              <a:t>Lance De Waele</a:t>
            </a:r>
          </a:p>
          <a:p>
            <a:endParaRPr lang="en-US" noProof="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8823E28-18A9-A33F-03EC-4E5985C8A949}"/>
              </a:ext>
            </a:extLst>
          </p:cNvPr>
          <p:cNvSpPr txBox="1"/>
          <p:nvPr/>
        </p:nvSpPr>
        <p:spPr>
          <a:xfrm>
            <a:off x="1524000" y="4542762"/>
            <a:ext cx="609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 i="1" dirty="0">
                <a:latin typeface="+mj-lt"/>
              </a:rPr>
              <a:t>Supervisors</a:t>
            </a:r>
            <a:r>
              <a:rPr lang="nl-BE" sz="2000" dirty="0">
                <a:latin typeface="+mj-lt"/>
              </a:rPr>
              <a:t>: </a:t>
            </a:r>
          </a:p>
          <a:p>
            <a:r>
              <a:rPr lang="nl-BE" dirty="0">
                <a:latin typeface="+mj-lt"/>
              </a:rPr>
              <a:t>       Prof. dr. ir. Hiep </a:t>
            </a:r>
            <a:r>
              <a:rPr lang="nl-BE" dirty="0" err="1">
                <a:latin typeface="+mj-lt"/>
              </a:rPr>
              <a:t>Luong</a:t>
            </a:r>
            <a:endParaRPr lang="nl-BE" dirty="0">
              <a:latin typeface="+mj-lt"/>
            </a:endParaRPr>
          </a:p>
          <a:p>
            <a:r>
              <a:rPr lang="nl-BE" dirty="0">
                <a:latin typeface="+mj-lt"/>
              </a:rPr>
              <a:t>       Prof. dr. ir. Jan Aelterman</a:t>
            </a:r>
            <a:endParaRPr lang="nl-BE" i="1" dirty="0">
              <a:latin typeface="+mj-lt"/>
            </a:endParaRPr>
          </a:p>
          <a:p>
            <a:r>
              <a:rPr lang="nl-BE" sz="2000" i="1" dirty="0">
                <a:latin typeface="+mj-lt"/>
              </a:rPr>
              <a:t>Counselors</a:t>
            </a:r>
            <a:r>
              <a:rPr lang="nl-BE" sz="2000" dirty="0">
                <a:latin typeface="+mj-lt"/>
              </a:rPr>
              <a:t>: </a:t>
            </a:r>
          </a:p>
          <a:p>
            <a:r>
              <a:rPr lang="nl-BE" dirty="0">
                <a:latin typeface="+mj-lt"/>
              </a:rPr>
              <a:t>       Charles Hamesse</a:t>
            </a:r>
          </a:p>
          <a:p>
            <a:r>
              <a:rPr lang="nl-BE" dirty="0">
                <a:latin typeface="+mj-lt"/>
              </a:rPr>
              <a:t>       Ir. Tien-</a:t>
            </a:r>
            <a:r>
              <a:rPr lang="nl-BE" dirty="0" err="1">
                <a:latin typeface="+mj-lt"/>
              </a:rPr>
              <a:t>Thanh</a:t>
            </a:r>
            <a:r>
              <a:rPr lang="nl-BE" dirty="0">
                <a:latin typeface="+mj-lt"/>
              </a:rPr>
              <a:t> Nguyen (Royal Military </a:t>
            </a:r>
            <a:r>
              <a:rPr lang="en-US" dirty="0">
                <a:latin typeface="+mj-lt"/>
              </a:rPr>
              <a:t>Academy)</a:t>
            </a:r>
          </a:p>
          <a:p>
            <a:r>
              <a:rPr lang="en-US" dirty="0">
                <a:latin typeface="+mj-lt"/>
              </a:rPr>
              <a:t>       Dr. ir. Benoit Pairet (Royal Military Academy)</a:t>
            </a:r>
          </a:p>
        </p:txBody>
      </p:sp>
    </p:spTree>
    <p:extLst>
      <p:ext uri="{BB962C8B-B14F-4D97-AF65-F5344CB8AC3E}">
        <p14:creationId xmlns:p14="http://schemas.microsoft.com/office/powerpoint/2010/main" val="66361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540 episodes of 400 frames each</a:t>
            </a:r>
          </a:p>
          <a:p>
            <a:pPr>
              <a:buFontTx/>
              <a:buChar char="-"/>
            </a:pPr>
            <a:r>
              <a:rPr lang="en-US" dirty="0"/>
              <a:t>Rendered at 2 frames/second (2Hz)</a:t>
            </a:r>
          </a:p>
          <a:p>
            <a:pPr lvl="1">
              <a:buFontTx/>
              <a:buChar char="-"/>
            </a:pPr>
            <a:r>
              <a:rPr lang="en-US" dirty="0"/>
              <a:t>Overlap, processing demand</a:t>
            </a:r>
          </a:p>
          <a:p>
            <a:pPr lvl="1">
              <a:buFontTx/>
              <a:buChar char="-"/>
            </a:pPr>
            <a:r>
              <a:rPr lang="en-US" dirty="0"/>
              <a:t>Aliasing ⥈ Accuracy </a:t>
            </a:r>
          </a:p>
          <a:p>
            <a:pPr lvl="1">
              <a:buFontTx/>
              <a:buChar char="-"/>
            </a:pPr>
            <a:r>
              <a:rPr lang="en-US" dirty="0"/>
              <a:t>30 hours of simulation</a:t>
            </a:r>
          </a:p>
          <a:p>
            <a:pPr>
              <a:buFontTx/>
              <a:buChar char="-"/>
            </a:pPr>
            <a:r>
              <a:rPr lang="en-US" dirty="0"/>
              <a:t>Resolution 96x54</a:t>
            </a:r>
          </a:p>
          <a:p>
            <a:pPr>
              <a:buFontTx/>
              <a:buChar char="-"/>
            </a:pPr>
            <a:r>
              <a:rPr lang="en-US" b="1" dirty="0"/>
              <a:t>Pitch</a:t>
            </a:r>
            <a:r>
              <a:rPr lang="en-US" dirty="0"/>
              <a:t> &amp; </a:t>
            </a:r>
            <a:r>
              <a:rPr lang="en-US" b="1" dirty="0"/>
              <a:t>Roll</a:t>
            </a:r>
            <a:r>
              <a:rPr lang="en-US" dirty="0"/>
              <a:t> (PR) per image</a:t>
            </a:r>
          </a:p>
          <a:p>
            <a:pPr>
              <a:buFontTx/>
              <a:buChar char="-"/>
            </a:pPr>
            <a:r>
              <a:rPr lang="en-US" dirty="0"/>
              <a:t>No heave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CCC6ED-1BD0-1E2E-81A7-9D9174BA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38" y="363537"/>
            <a:ext cx="493232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iasing - NI">
            <a:extLst>
              <a:ext uri="{FF2B5EF4-FFF2-40B4-BE49-F238E27FC236}">
                <a16:creationId xmlns:a16="http://schemas.microsoft.com/office/drawing/2014/main" id="{78C55CD7-ED62-5EAA-EC6B-555DF418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03" y="3429000"/>
            <a:ext cx="4158796" cy="237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9C9416-F597-B65E-7038-4B9F367F06BA}"/>
              </a:ext>
            </a:extLst>
          </p:cNvPr>
          <p:cNvSpPr txBox="1">
            <a:spLocks/>
          </p:cNvSpPr>
          <p:nvPr/>
        </p:nvSpPr>
        <p:spPr>
          <a:xfrm>
            <a:off x="3110630" y="6377916"/>
            <a:ext cx="5837209" cy="337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₁Source: https://github.com/Nazotron1923/ship-ocean_simulation_BLENDER</a:t>
            </a:r>
          </a:p>
        </p:txBody>
      </p:sp>
    </p:spTree>
    <p:extLst>
      <p:ext uri="{BB962C8B-B14F-4D97-AF65-F5344CB8AC3E}">
        <p14:creationId xmlns:p14="http://schemas.microsoft.com/office/powerpoint/2010/main" val="36686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219A1-7F7A-F08A-1B5B-8D899047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</a:t>
            </a:r>
          </a:p>
        </p:txBody>
      </p:sp>
      <p:pic>
        <p:nvPicPr>
          <p:cNvPr id="4" name="sim_both">
            <a:hlinkClick r:id="" action="ppaction://media"/>
            <a:extLst>
              <a:ext uri="{FF2B5EF4-FFF2-40B4-BE49-F238E27FC236}">
                <a16:creationId xmlns:a16="http://schemas.microsoft.com/office/drawing/2014/main" id="{0B7365EB-4EE0-1C06-1B5C-9365FADB3D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688" t="5452" r="9315"/>
          <a:stretch/>
        </p:blipFill>
        <p:spPr>
          <a:xfrm>
            <a:off x="5328920" y="1548384"/>
            <a:ext cx="6729984" cy="4114102"/>
          </a:xfrm>
        </p:spPr>
      </p:pic>
      <p:pic>
        <p:nvPicPr>
          <p:cNvPr id="5" name="sim_short">
            <a:hlinkClick r:id="" action="ppaction://media"/>
            <a:extLst>
              <a:ext uri="{FF2B5EF4-FFF2-40B4-BE49-F238E27FC236}">
                <a16:creationId xmlns:a16="http://schemas.microsoft.com/office/drawing/2014/main" id="{F23F059D-A81C-DA1E-2F4B-EF41F64544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9346" b="9902"/>
          <a:stretch/>
        </p:blipFill>
        <p:spPr>
          <a:xfrm>
            <a:off x="531305" y="2325529"/>
            <a:ext cx="4651311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5479A-81D8-9121-1FB5-F16F05D5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7F00F8-88BE-014F-A6A2-8F719FC3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Daytime, clear weather</a:t>
            </a:r>
          </a:p>
          <a:p>
            <a:pPr>
              <a:buFontTx/>
              <a:buChar char="-"/>
            </a:pPr>
            <a:r>
              <a:rPr lang="en-US" dirty="0"/>
              <a:t>Sensor orientation</a:t>
            </a:r>
          </a:p>
          <a:p>
            <a:pPr lvl="1">
              <a:buFontTx/>
              <a:buChar char="-"/>
            </a:pPr>
            <a:r>
              <a:rPr lang="en-US" dirty="0"/>
              <a:t>Height: 5m</a:t>
            </a:r>
          </a:p>
          <a:p>
            <a:pPr lvl="1">
              <a:buFontTx/>
              <a:buChar char="-"/>
            </a:pPr>
            <a:r>
              <a:rPr lang="en-US" dirty="0"/>
              <a:t>Rotation: 76°</a:t>
            </a:r>
          </a:p>
          <a:p>
            <a:pPr>
              <a:buFontTx/>
              <a:buChar char="-"/>
            </a:pPr>
            <a:r>
              <a:rPr lang="en-US" dirty="0"/>
              <a:t>Varying ocean conditions</a:t>
            </a:r>
          </a:p>
          <a:p>
            <a:pPr lvl="1">
              <a:buFontTx/>
              <a:buChar char="-"/>
            </a:pPr>
            <a:r>
              <a:rPr lang="en-US" dirty="0"/>
              <a:t>Sea depth</a:t>
            </a:r>
          </a:p>
          <a:p>
            <a:pPr lvl="1">
              <a:buFontTx/>
              <a:buChar char="-"/>
            </a:pPr>
            <a:r>
              <a:rPr lang="en-US" dirty="0"/>
              <a:t>Wind velocity</a:t>
            </a:r>
          </a:p>
          <a:p>
            <a:pPr lvl="1">
              <a:buFontTx/>
              <a:buChar char="-"/>
            </a:pPr>
            <a:r>
              <a:rPr lang="en-US" dirty="0"/>
              <a:t>Wave alignment</a:t>
            </a:r>
          </a:p>
          <a:p>
            <a:pPr lvl="1">
              <a:buFontTx/>
              <a:buChar char="-"/>
            </a:pPr>
            <a:r>
              <a:rPr lang="en-US" dirty="0"/>
              <a:t>Choppiness </a:t>
            </a: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97610D61-2C57-F07C-4C1D-8F499FDA9756}"/>
              </a:ext>
            </a:extLst>
          </p:cNvPr>
          <p:cNvGrpSpPr/>
          <p:nvPr/>
        </p:nvGrpSpPr>
        <p:grpSpPr>
          <a:xfrm>
            <a:off x="6325296" y="2171448"/>
            <a:ext cx="6498806" cy="1993488"/>
            <a:chOff x="5446326" y="1739947"/>
            <a:chExt cx="6498806" cy="1993488"/>
          </a:xfrm>
        </p:grpSpPr>
        <p:pic>
          <p:nvPicPr>
            <p:cNvPr id="4098" name="Picture 2" descr="Crossovers - Damen">
              <a:extLst>
                <a:ext uri="{FF2B5EF4-FFF2-40B4-BE49-F238E27FC236}">
                  <a16:creationId xmlns:a16="http://schemas.microsoft.com/office/drawing/2014/main" id="{A0841958-FC5D-DB08-5A4C-0F2503273E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02" b="31658"/>
            <a:stretch/>
          </p:blipFill>
          <p:spPr bwMode="auto">
            <a:xfrm>
              <a:off x="5446326" y="2171448"/>
              <a:ext cx="3417258" cy="12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CEDD1B30-A677-7EDE-FE10-ECB9129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942" t="25179" r="41060" b="28880"/>
            <a:stretch/>
          </p:blipFill>
          <p:spPr>
            <a:xfrm>
              <a:off x="8347031" y="1739947"/>
              <a:ext cx="3598101" cy="199348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cxnSp>
          <p:nvCxnSpPr>
            <p:cNvPr id="7" name="Straight Connector 4">
              <a:extLst>
                <a:ext uri="{FF2B5EF4-FFF2-40B4-BE49-F238E27FC236}">
                  <a16:creationId xmlns:a16="http://schemas.microsoft.com/office/drawing/2014/main" id="{136A50E4-9D3C-DF15-BF46-1DA0997CE5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06218" y="2406506"/>
              <a:ext cx="2739864" cy="37258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80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7EC01-23F4-5720-202B-72A0E78D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3EFE09-9C0C-0988-D805-C20677E8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400" y="5689111"/>
            <a:ext cx="5152984" cy="7026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99.7% : µ ± 3σ ≈ [-21°, 21°]</a:t>
            </a:r>
          </a:p>
          <a:p>
            <a:pPr algn="ctr">
              <a:buFontTx/>
              <a:buChar char="-"/>
            </a:pPr>
            <a:endParaRPr lang="en-US" dirty="0"/>
          </a:p>
          <a:p>
            <a:pPr algn="ctr">
              <a:buFontTx/>
              <a:buChar char="-"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A2B2E13-993A-E8B4-EF3D-37DD1564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0" r="-992" b="-1719"/>
          <a:stretch/>
        </p:blipFill>
        <p:spPr>
          <a:xfrm>
            <a:off x="5611061" y="1146658"/>
            <a:ext cx="6104954" cy="4645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8A4D78-3872-F1BC-13EF-B6D54833ACAD}"/>
              </a:ext>
            </a:extLst>
          </p:cNvPr>
          <p:cNvSpPr txBox="1">
            <a:spLocks/>
          </p:cNvSpPr>
          <p:nvPr/>
        </p:nvSpPr>
        <p:spPr>
          <a:xfrm>
            <a:off x="838200" y="1689100"/>
            <a:ext cx="1107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216.000 frames</a:t>
            </a:r>
          </a:p>
          <a:p>
            <a:pPr lvl="1">
              <a:buFontTx/>
              <a:buChar char="-"/>
            </a:pPr>
            <a:r>
              <a:rPr lang="en-US" dirty="0"/>
              <a:t>540ep*400f</a:t>
            </a:r>
          </a:p>
          <a:p>
            <a:pPr>
              <a:buFontTx/>
              <a:buChar char="-"/>
            </a:pPr>
            <a:r>
              <a:rPr lang="en-US" dirty="0"/>
              <a:t>Symmetric around 0°</a:t>
            </a:r>
          </a:p>
          <a:p>
            <a:pPr>
              <a:buFontTx/>
              <a:buChar char="-"/>
            </a:pPr>
            <a:r>
              <a:rPr lang="en-US" dirty="0"/>
              <a:t>No skew</a:t>
            </a:r>
          </a:p>
          <a:p>
            <a:pPr marL="0" indent="0">
              <a:buNone/>
            </a:pPr>
            <a:r>
              <a:rPr lang="en-US" dirty="0"/>
              <a:t>→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4082500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7165-B808-4DDA-BFD5-BC57F7CA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Pre-processing: </a:t>
            </a:r>
            <a:r>
              <a:rPr lang="nl-NL" dirty="0" err="1"/>
              <a:t>sequencing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22FE5F-0D47-28E4-B173-0E96E7AB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2119114"/>
            <a:ext cx="11753088" cy="26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5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EB50690-EEBB-268D-4B3C-5878A6D5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6" y="2119114"/>
            <a:ext cx="11824856" cy="26197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97165-B808-4DDA-BFD5-BC57F7CA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Pre-processing: </a:t>
            </a:r>
            <a:r>
              <a:rPr lang="nl-NL" dirty="0" err="1"/>
              <a:t>sequencing</a:t>
            </a:r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32281B5-23EF-9A77-A6B6-B35A9D7BA6A4}"/>
              </a:ext>
            </a:extLst>
          </p:cNvPr>
          <p:cNvSpPr txBox="1"/>
          <p:nvPr/>
        </p:nvSpPr>
        <p:spPr>
          <a:xfrm>
            <a:off x="2450592" y="5413248"/>
            <a:ext cx="547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Optimal input-output (IO) ratio?</a:t>
            </a:r>
          </a:p>
        </p:txBody>
      </p:sp>
    </p:spTree>
    <p:extLst>
      <p:ext uri="{BB962C8B-B14F-4D97-AF65-F5344CB8AC3E}">
        <p14:creationId xmlns:p14="http://schemas.microsoft.com/office/powerpoint/2010/main" val="401654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7165-B808-4DDA-BFD5-BC57F7CA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0442-8EC3-48CE-96E9-8EF1CDCB8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204" y="1825625"/>
            <a:ext cx="605898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Modern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accessible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 err="1"/>
              <a:t>Facilitate</a:t>
            </a:r>
            <a:r>
              <a:rPr lang="nl-NL" dirty="0"/>
              <a:t> … </a:t>
            </a:r>
          </a:p>
          <a:p>
            <a:pPr lvl="1">
              <a:buFontTx/>
              <a:buChar char="-"/>
            </a:pPr>
            <a:r>
              <a:rPr lang="nl-NL" dirty="0"/>
              <a:t>Image processing </a:t>
            </a:r>
          </a:p>
          <a:p>
            <a:pPr lvl="1">
              <a:buFontTx/>
              <a:buChar char="-"/>
            </a:pPr>
            <a:r>
              <a:rPr lang="en-US" dirty="0"/>
              <a:t>Continuous</a:t>
            </a:r>
            <a:r>
              <a:rPr lang="nl-NL" dirty="0"/>
              <a:t> output</a:t>
            </a:r>
          </a:p>
          <a:p>
            <a:pPr lvl="1">
              <a:buFontTx/>
              <a:buChar char="-"/>
            </a:pPr>
            <a:r>
              <a:rPr lang="nl-NL" dirty="0"/>
              <a:t>Time series data</a:t>
            </a:r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→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comprehensive</a:t>
            </a:r>
            <a:r>
              <a:rPr lang="nl-NL" dirty="0"/>
              <a:t> ensemble of </a:t>
            </a:r>
            <a:r>
              <a:rPr lang="nl-NL" dirty="0" err="1"/>
              <a:t>architectures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274A338-756D-86F9-28B9-56680DBD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84" y="2706280"/>
            <a:ext cx="4569884" cy="2741929"/>
          </a:xfrm>
          <a:prstGeom prst="rect">
            <a:avLst/>
          </a:prstGeom>
        </p:spPr>
      </p:pic>
      <p:pic>
        <p:nvPicPr>
          <p:cNvPr id="9" name="Picture 8" descr="A picture containing sky, aquatic mammal&#10;&#10;Description automatically generated">
            <a:extLst>
              <a:ext uri="{FF2B5EF4-FFF2-40B4-BE49-F238E27FC236}">
                <a16:creationId xmlns:a16="http://schemas.microsoft.com/office/drawing/2014/main" id="{8FDA30A6-3562-A1EE-0D83-874C9D0E7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188" y="1706880"/>
            <a:ext cx="1219048" cy="685714"/>
          </a:xfrm>
          <a:prstGeom prst="rect">
            <a:avLst/>
          </a:prstGeom>
        </p:spPr>
      </p:pic>
      <p:pic>
        <p:nvPicPr>
          <p:cNvPr id="11" name="Picture 10" descr="A picture containing text, sky, blue&#10;&#10;Description automatically generated">
            <a:extLst>
              <a:ext uri="{FF2B5EF4-FFF2-40B4-BE49-F238E27FC236}">
                <a16:creationId xmlns:a16="http://schemas.microsoft.com/office/drawing/2014/main" id="{823E3C08-A352-886D-1FCF-279E2CF13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576" y="1706880"/>
            <a:ext cx="1219048" cy="685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82803-3225-7302-872B-3298E7126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278" y="1692592"/>
            <a:ext cx="1219048" cy="685714"/>
          </a:xfrm>
          <a:prstGeom prst="rect">
            <a:avLst/>
          </a:prstGeom>
        </p:spPr>
      </p:pic>
      <p:pic>
        <p:nvPicPr>
          <p:cNvPr id="15" name="Picture 14" descr="A picture containing sky, blue&#10;&#10;Description automatically generated">
            <a:extLst>
              <a:ext uri="{FF2B5EF4-FFF2-40B4-BE49-F238E27FC236}">
                <a16:creationId xmlns:a16="http://schemas.microsoft.com/office/drawing/2014/main" id="{2039CF85-0AD7-0A2F-9725-A3387C161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980" y="1689100"/>
            <a:ext cx="1219048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511D06-05F3-1335-6ADB-8E2001A5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2" t="2786" r="1022" b="3157"/>
          <a:stretch/>
        </p:blipFill>
        <p:spPr>
          <a:xfrm>
            <a:off x="6656832" y="1365504"/>
            <a:ext cx="5255768" cy="2694432"/>
          </a:xfrm>
          <a:prstGeom prst="roundRect">
            <a:avLst>
              <a:gd name="adj" fmla="val 13047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architectures: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40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nl-NL" dirty="0"/>
              <a:t>Long-Short Term Memory </a:t>
            </a:r>
            <a:r>
              <a:rPr lang="nl-NL" dirty="0" err="1"/>
              <a:t>network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Recurrent</a:t>
            </a:r>
            <a:r>
              <a:rPr lang="nl-NL" dirty="0"/>
              <a:t> NN</a:t>
            </a:r>
          </a:p>
          <a:p>
            <a:pPr>
              <a:buFontTx/>
              <a:buChar char="-"/>
            </a:pPr>
            <a:r>
              <a:rPr lang="nl-NL" dirty="0" err="1"/>
              <a:t>Maintains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memory </a:t>
            </a:r>
            <a:r>
              <a:rPr lang="nl-NL" dirty="0" err="1"/>
              <a:t>states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LSTM </a:t>
            </a:r>
            <a:r>
              <a:rPr lang="nl-NL" dirty="0" err="1"/>
              <a:t>cell</a:t>
            </a:r>
            <a:r>
              <a:rPr lang="nl-NL" dirty="0"/>
              <a:t>: 4 gates </a:t>
            </a:r>
          </a:p>
          <a:p>
            <a:pPr>
              <a:buFontTx/>
              <a:buChar char="-"/>
            </a:pPr>
            <a:r>
              <a:rPr lang="nl-NL" dirty="0" err="1"/>
              <a:t>Coupled</a:t>
            </a:r>
            <a:r>
              <a:rPr lang="nl-NL" dirty="0"/>
              <a:t> </a:t>
            </a:r>
            <a:r>
              <a:rPr lang="nl-NL" dirty="0" err="1"/>
              <a:t>sequentially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0E0B29A-ACE7-EDB8-1BFC-95B12A105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523312" y="3751132"/>
            <a:ext cx="4417891" cy="2864669"/>
          </a:xfrm>
          <a:prstGeom prst="roundRect">
            <a:avLst>
              <a:gd name="adj" fmla="val 32840"/>
            </a:avLst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7855A19-49DE-D41C-A75E-C40941D3B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2" t="8957" r="49811" b="3156"/>
          <a:stretch/>
        </p:blipFill>
        <p:spPr>
          <a:xfrm>
            <a:off x="6628229" y="1542288"/>
            <a:ext cx="2526297" cy="2517648"/>
          </a:xfrm>
          <a:prstGeom prst="roundRect">
            <a:avLst>
              <a:gd name="adj" fmla="val 13047"/>
            </a:avLst>
          </a:prstGeom>
        </p:spPr>
      </p:pic>
    </p:spTree>
    <p:extLst>
      <p:ext uri="{BB962C8B-B14F-4D97-AF65-F5344CB8AC3E}">
        <p14:creationId xmlns:p14="http://schemas.microsoft.com/office/powerpoint/2010/main" val="180706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6584-2758-238F-1A8D-3CEBB2B2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architectures: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AF50-03F6-D3E4-5862-829E5B8D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</a:t>
            </a:r>
          </a:p>
          <a:p>
            <a:pPr>
              <a:buFontTx/>
              <a:buChar char="-"/>
            </a:pPr>
            <a:r>
              <a:rPr lang="en-US" dirty="0"/>
              <a:t>Efficient for image processing</a:t>
            </a:r>
          </a:p>
          <a:p>
            <a:pPr>
              <a:buFontTx/>
              <a:buChar char="-"/>
            </a:pPr>
            <a:r>
              <a:rPr lang="en-US" dirty="0"/>
              <a:t>Convolving weighted kernels across image </a:t>
            </a:r>
          </a:p>
          <a:p>
            <a:pPr>
              <a:buFontTx/>
              <a:buChar char="-"/>
            </a:pPr>
            <a:r>
              <a:rPr lang="en-US" dirty="0"/>
              <a:t>Learns kernel weights for optimal feature extraction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5" name="AutoShape 4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6B3BC587-AFD0-5F92-8A8F-F430ED4AF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95E9B1-A8C9-22DA-47E0-FD2E68EF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4033467"/>
            <a:ext cx="7691120" cy="24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3C17-A960-ACA1-F695-5160ECF3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architecture 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314B1A-3C97-B255-B94E-FE75D150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-"/>
            </a:pPr>
            <a:r>
              <a:rPr lang="en-US" b="1" dirty="0"/>
              <a:t>Inputs</a:t>
            </a:r>
            <a:r>
              <a:rPr lang="en-US" dirty="0"/>
              <a:t>: images and/or IMU ?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b="1" dirty="0"/>
              <a:t>Architectures</a:t>
            </a:r>
            <a:r>
              <a:rPr lang="en-US" dirty="0"/>
              <a:t>: CNN, LSTM ? 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b="1" dirty="0"/>
              <a:t>Hyperparameters</a:t>
            </a:r>
            <a:r>
              <a:rPr lang="en-US" dirty="0"/>
              <a:t>: IO-ratio, hidden size ?</a:t>
            </a:r>
          </a:p>
        </p:txBody>
      </p:sp>
    </p:spTree>
    <p:extLst>
      <p:ext uri="{BB962C8B-B14F-4D97-AF65-F5344CB8AC3E}">
        <p14:creationId xmlns:p14="http://schemas.microsoft.com/office/powerpoint/2010/main" val="330750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5712-6BE6-4FDE-BBC5-7459BDA4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416B-CA01-41CA-A32E-564D3257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1825625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Introduction</a:t>
            </a:r>
          </a:p>
          <a:p>
            <a:pPr>
              <a:buFontTx/>
              <a:buChar char="-"/>
            </a:pPr>
            <a:r>
              <a:rPr lang="en-US" dirty="0"/>
              <a:t>Goal &amp; Incentive</a:t>
            </a:r>
          </a:p>
          <a:p>
            <a:pPr>
              <a:buFontTx/>
              <a:buChar char="-"/>
            </a:pPr>
            <a:r>
              <a:rPr lang="en-US" dirty="0"/>
              <a:t>Data</a:t>
            </a:r>
          </a:p>
          <a:p>
            <a:pPr>
              <a:buFontTx/>
              <a:buChar char="-"/>
            </a:pPr>
            <a:r>
              <a:rPr lang="en-US" dirty="0"/>
              <a:t>Deep learning</a:t>
            </a:r>
          </a:p>
          <a:p>
            <a:pPr>
              <a:buFontTx/>
              <a:buChar char="-"/>
            </a:pPr>
            <a:r>
              <a:rPr lang="en-US" dirty="0"/>
              <a:t>Proposed models</a:t>
            </a:r>
          </a:p>
          <a:p>
            <a:pPr>
              <a:buFontTx/>
              <a:buChar char="-"/>
            </a:pPr>
            <a:r>
              <a:rPr lang="en-US" dirty="0"/>
              <a:t>Results</a:t>
            </a:r>
          </a:p>
          <a:p>
            <a:pPr>
              <a:buFontTx/>
              <a:buChar char="-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2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D085047-B6B5-8D3A-6019-E529F635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models</a:t>
            </a:r>
          </a:p>
        </p:txBody>
      </p:sp>
    </p:spTree>
    <p:extLst>
      <p:ext uri="{BB962C8B-B14F-4D97-AF65-F5344CB8AC3E}">
        <p14:creationId xmlns:p14="http://schemas.microsoft.com/office/powerpoint/2010/main" val="23730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D3391FB-0F31-C2AB-B9FC-D602F59A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LSTM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275791-00BA-B5C6-1AB5-332B18E2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35" y="1788160"/>
            <a:ext cx="7573833" cy="390144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261560-8EDC-3E3A-91AC-167836B59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93376"/>
              </p:ext>
            </p:extLst>
          </p:nvPr>
        </p:nvGraphicFramePr>
        <p:xfrm>
          <a:off x="838200" y="2641600"/>
          <a:ext cx="2778760" cy="1713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1756079171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2525656647"/>
                    </a:ext>
                  </a:extLst>
                </a:gridCol>
              </a:tblGrid>
              <a:tr h="28128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Input dim.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0705577"/>
                  </a:ext>
                </a:extLst>
              </a:tr>
              <a:tr h="245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2 x N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490966"/>
                  </a:ext>
                </a:extLst>
              </a:tr>
              <a:tr h="245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2 x 300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46697"/>
                  </a:ext>
                </a:extLst>
              </a:tr>
              <a:tr h="245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2 x 300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0247751"/>
                  </a:ext>
                </a:extLst>
              </a:tr>
              <a:tr h="245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2 x 150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377767"/>
                  </a:ext>
                </a:extLst>
              </a:tr>
              <a:tr h="281289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 x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35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9A3DBA3-CB4D-C75E-5BDA-7E0C5021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804" y="1288319"/>
            <a:ext cx="7441196" cy="5341716"/>
          </a:xfrm>
          <a:prstGeom prst="homePlate">
            <a:avLst>
              <a:gd name="adj" fmla="val 12150"/>
            </a:avLst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2999DFB1-D871-BD2F-E4C6-18632678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CNN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AD7497-5102-B5D3-3E05-A56354783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76618"/>
              </p:ext>
            </p:extLst>
          </p:nvPr>
        </p:nvGraphicFramePr>
        <p:xfrm>
          <a:off x="1143000" y="1701801"/>
          <a:ext cx="3022600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5607917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525656647"/>
                    </a:ext>
                  </a:extLst>
                </a:gridCol>
              </a:tblGrid>
              <a:tr h="27293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Input dim.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070557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3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490966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1908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90003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25201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  16 x 27 x 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584455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16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63474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16 x 13 x 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28929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32 x 13 x 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1420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32 x 13 x 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4669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N*2304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024775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4096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186414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1024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13881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Tanh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2*M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377767"/>
                  </a:ext>
                </a:extLst>
              </a:tr>
              <a:tr h="272934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 x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419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F537F-0BF6-E27E-C3B4-78209BAA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CNN-LSTM [img]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05C9714-DC42-5BED-10CE-8A5BCC291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1312" y="1854200"/>
            <a:ext cx="7951314" cy="3942080"/>
          </a:xfrm>
          <a:prstGeom prst="homePlate">
            <a:avLst>
              <a:gd name="adj" fmla="val 9892"/>
            </a:avLst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A40C5C-6E74-6730-051F-1BCED7B40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89069"/>
              </p:ext>
            </p:extLst>
          </p:nvPr>
        </p:nvGraphicFramePr>
        <p:xfrm>
          <a:off x="543560" y="1854200"/>
          <a:ext cx="302260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5607917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525656647"/>
                    </a:ext>
                  </a:extLst>
                </a:gridCol>
              </a:tblGrid>
              <a:tr h="27293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Input dim.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070557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3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490966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1908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90003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25201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  16 x 27 x 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584455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16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63474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N*4992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28929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1024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1420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1024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024775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512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186414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Tanh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2*M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377767"/>
                  </a:ext>
                </a:extLst>
              </a:tr>
              <a:tr h="272934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 x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30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F5595-6912-420F-AB66-DB8990AC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5990" y="1818640"/>
            <a:ext cx="8293929" cy="4348480"/>
          </a:xfrm>
          <a:prstGeom prst="homePlate">
            <a:avLst>
              <a:gd name="adj" fmla="val 9225"/>
            </a:avLst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7BC524-4D0C-17D3-443F-9B334BED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LSTM [img+PR]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F1244B-F199-FD39-3E59-32914AD68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63083"/>
              </p:ext>
            </p:extLst>
          </p:nvPr>
        </p:nvGraphicFramePr>
        <p:xfrm>
          <a:off x="424724" y="1945640"/>
          <a:ext cx="302260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5607917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525656647"/>
                    </a:ext>
                  </a:extLst>
                </a:gridCol>
              </a:tblGrid>
              <a:tr h="27293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Input dim.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070557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3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490966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51908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54 x 96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90003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Conv2D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8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25201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ReLu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  16 x 27 x 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584455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j-lt"/>
                        </a:rPr>
                        <a:t>MaxPooling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16 x 27 x 48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63474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N*4994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289294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LSTM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1024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14203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1024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0247751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Linear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512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1864147"/>
                  </a:ext>
                </a:extLst>
              </a:tr>
              <a:tr h="2274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Tanh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1 x 2*M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377767"/>
                  </a:ext>
                </a:extLst>
              </a:tr>
              <a:tr h="272934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 x 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2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080AF-3562-E392-6E13-1EA060DC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EFA759D-861F-D190-E2AD-050266C46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0682" y="0"/>
            <a:ext cx="6121318" cy="3060659"/>
          </a:xfrm>
        </p:spPr>
      </p:pic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ADEBEAF1-1D46-CA4D-098F-BFD4C725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61" y="3532572"/>
            <a:ext cx="5217160" cy="2781048"/>
          </a:xfrm>
          <a:prstGeom prst="rect">
            <a:avLst/>
          </a:prstGeom>
        </p:spPr>
      </p:pic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241D2C43-E71F-5B83-989F-75E2CAD7259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IO-ratios: 60/60 &amp; 10/60</a:t>
            </a:r>
          </a:p>
          <a:p>
            <a:pPr lvl="1">
              <a:buFontTx/>
              <a:buChar char="-"/>
            </a:pPr>
            <a:r>
              <a:rPr lang="en-US" dirty="0"/>
              <a:t>Real pitch </a:t>
            </a:r>
            <a:r>
              <a:rPr lang="en-US" dirty="0">
                <a:solidFill>
                  <a:srgbClr val="0070C0"/>
                </a:solidFill>
              </a:rPr>
              <a:t>(blue)</a:t>
            </a:r>
          </a:p>
          <a:p>
            <a:pPr lvl="1">
              <a:buFontTx/>
              <a:buChar char="-"/>
            </a:pPr>
            <a:r>
              <a:rPr lang="en-US" dirty="0"/>
              <a:t>Predicted pitch </a:t>
            </a:r>
            <a:r>
              <a:rPr lang="en-US" dirty="0">
                <a:solidFill>
                  <a:srgbClr val="FF0000"/>
                </a:solidFill>
              </a:rPr>
              <a:t>(red)</a:t>
            </a:r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00F6A631-1370-1EB0-46FF-BB29B217A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12002" r="9150" b="3986"/>
          <a:stretch/>
        </p:blipFill>
        <p:spPr>
          <a:xfrm>
            <a:off x="949959" y="3672151"/>
            <a:ext cx="5257801" cy="2641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AF2B2-378A-1293-79D4-EC38D7A5AE0C}"/>
              </a:ext>
            </a:extLst>
          </p:cNvPr>
          <p:cNvSpPr txBox="1"/>
          <p:nvPr/>
        </p:nvSpPr>
        <p:spPr>
          <a:xfrm>
            <a:off x="6687453" y="2930236"/>
            <a:ext cx="491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Encoder-decoder LSTM – 60/60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B8FC-A2DF-1521-9BCA-DA60E96CD0C0}"/>
              </a:ext>
            </a:extLst>
          </p:cNvPr>
          <p:cNvSpPr txBox="1"/>
          <p:nvPr/>
        </p:nvSpPr>
        <p:spPr>
          <a:xfrm>
            <a:off x="1452167" y="6197890"/>
            <a:ext cx="491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Sequential CNN – 10/60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CF3F5-3CAC-847C-7D9D-7E68281CD349}"/>
              </a:ext>
            </a:extLst>
          </p:cNvPr>
          <p:cNvSpPr txBox="1"/>
          <p:nvPr/>
        </p:nvSpPr>
        <p:spPr>
          <a:xfrm>
            <a:off x="6634521" y="6255725"/>
            <a:ext cx="491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+mj-lt"/>
              </a:rPr>
              <a:t>LSTM CNN [img+PR] – 10/60</a:t>
            </a:r>
          </a:p>
        </p:txBody>
      </p:sp>
    </p:spTree>
    <p:extLst>
      <p:ext uri="{BB962C8B-B14F-4D97-AF65-F5344CB8AC3E}">
        <p14:creationId xmlns:p14="http://schemas.microsoft.com/office/powerpoint/2010/main" val="234478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0E08-1946-A426-DBC7-FB60FB5F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IO-ratio optimization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312E52-2493-F251-B608-ED025910C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217183"/>
              </p:ext>
            </p:extLst>
          </p:nvPr>
        </p:nvGraphicFramePr>
        <p:xfrm>
          <a:off x="640080" y="1735355"/>
          <a:ext cx="11272520" cy="3820378"/>
        </p:xfrm>
        <a:graphic>
          <a:graphicData uri="http://schemas.openxmlformats.org/drawingml/2006/table">
            <a:tbl>
              <a:tblPr firstRow="1" firstCol="1" bandRow="1"/>
              <a:tblGrid>
                <a:gridCol w="5836194">
                  <a:extLst>
                    <a:ext uri="{9D8B030D-6E8A-4147-A177-3AD203B41FA5}">
                      <a16:colId xmlns:a16="http://schemas.microsoft.com/office/drawing/2014/main" val="415568633"/>
                    </a:ext>
                  </a:extLst>
                </a:gridCol>
                <a:gridCol w="1672046">
                  <a:extLst>
                    <a:ext uri="{9D8B030D-6E8A-4147-A177-3AD203B41FA5}">
                      <a16:colId xmlns:a16="http://schemas.microsoft.com/office/drawing/2014/main" val="1253466197"/>
                    </a:ext>
                  </a:extLst>
                </a:gridCol>
                <a:gridCol w="2029213">
                  <a:extLst>
                    <a:ext uri="{9D8B030D-6E8A-4147-A177-3AD203B41FA5}">
                      <a16:colId xmlns:a16="http://schemas.microsoft.com/office/drawing/2014/main" val="78678505"/>
                    </a:ext>
                  </a:extLst>
                </a:gridCol>
                <a:gridCol w="1735067">
                  <a:extLst>
                    <a:ext uri="{9D8B030D-6E8A-4147-A177-3AD203B41FA5}">
                      <a16:colId xmlns:a16="http://schemas.microsoft.com/office/drawing/2014/main" val="2736533854"/>
                    </a:ext>
                  </a:extLst>
                </a:gridCol>
              </a:tblGrid>
              <a:tr h="584517">
                <a:tc rowSpan="10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400" dirty="0">
                        <a:effectLst/>
                        <a:latin typeface="UGent Panno Text" panose="0200050604000004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IO-ratio 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200" dirty="0"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Avg. Pitch error [denormalized RMSE]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200" dirty="0"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Avg. Roll error [denormalized RMSE]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71083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10/60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4,43°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4,02°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45220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20/60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3,34°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2,98°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505725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30/60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2,92°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2,59°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97698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40/60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2,68°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2,38°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987135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50/60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2,58°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2,3°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516123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60/60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2,46°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931099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90/60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2,2°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2,09°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26560"/>
                  </a:ext>
                </a:extLst>
              </a:tr>
              <a:tr h="1244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120/60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2,02°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1,98°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303826"/>
                  </a:ext>
                </a:extLst>
              </a:tr>
              <a:tr h="3839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zero-prediction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6,43°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7,30°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32043"/>
                  </a:ext>
                </a:extLst>
              </a:tr>
            </a:tbl>
          </a:graphicData>
        </a:graphic>
      </p:graphicFrame>
      <p:pic>
        <p:nvPicPr>
          <p:cNvPr id="4098" name="Afbeelding 72">
            <a:extLst>
              <a:ext uri="{FF2B5EF4-FFF2-40B4-BE49-F238E27FC236}">
                <a16:creationId xmlns:a16="http://schemas.microsoft.com/office/drawing/2014/main" id="{FDA1EA96-5B10-76C6-05B0-E6CFA14D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8" y="1735355"/>
            <a:ext cx="5316272" cy="382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0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64C-7E08-4F6F-9CB6-E90F9317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Optimized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US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89CC8C61-3278-35AC-684A-7C1074E67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50644"/>
              </p:ext>
            </p:extLst>
          </p:nvPr>
        </p:nvGraphicFramePr>
        <p:xfrm>
          <a:off x="1222415" y="1819269"/>
          <a:ext cx="9747170" cy="3220322"/>
        </p:xfrm>
        <a:graphic>
          <a:graphicData uri="http://schemas.openxmlformats.org/drawingml/2006/table">
            <a:tbl>
              <a:tblPr firstRow="1" firstCol="1" bandRow="1"/>
              <a:tblGrid>
                <a:gridCol w="3170037">
                  <a:extLst>
                    <a:ext uri="{9D8B030D-6E8A-4147-A177-3AD203B41FA5}">
                      <a16:colId xmlns:a16="http://schemas.microsoft.com/office/drawing/2014/main" val="876112098"/>
                    </a:ext>
                  </a:extLst>
                </a:gridCol>
                <a:gridCol w="1290565">
                  <a:extLst>
                    <a:ext uri="{9D8B030D-6E8A-4147-A177-3AD203B41FA5}">
                      <a16:colId xmlns:a16="http://schemas.microsoft.com/office/drawing/2014/main" val="4147902956"/>
                    </a:ext>
                  </a:extLst>
                </a:gridCol>
                <a:gridCol w="1602470">
                  <a:extLst>
                    <a:ext uri="{9D8B030D-6E8A-4147-A177-3AD203B41FA5}">
                      <a16:colId xmlns:a16="http://schemas.microsoft.com/office/drawing/2014/main" val="1409920779"/>
                    </a:ext>
                  </a:extLst>
                </a:gridCol>
                <a:gridCol w="1601339">
                  <a:extLst>
                    <a:ext uri="{9D8B030D-6E8A-4147-A177-3AD203B41FA5}">
                      <a16:colId xmlns:a16="http://schemas.microsoft.com/office/drawing/2014/main" val="2123119734"/>
                    </a:ext>
                  </a:extLst>
                </a:gridCol>
                <a:gridCol w="2082759">
                  <a:extLst>
                    <a:ext uri="{9D8B030D-6E8A-4147-A177-3AD203B41FA5}">
                      <a16:colId xmlns:a16="http://schemas.microsoft.com/office/drawing/2014/main" val="1056390846"/>
                    </a:ext>
                  </a:extLst>
                </a:gridCol>
              </a:tblGrid>
              <a:tr h="676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name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IO-ratio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Inference time 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PR error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Trainable parameters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43386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Encoder-Decoder LSTM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120/60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155ms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2°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1 211 010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049105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Sequential CNN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10/30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4 203ms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5.79°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98 639 180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987101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4 042ms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217 659 752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32479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 (gray)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3 545ms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217 659 352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605827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4 453ms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1.72°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217 741 672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29880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 (gray)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3 797ms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217 741 272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935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64C-7E08-4F6F-9CB6-E90F9317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Optimized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US" dirty="0"/>
          </a:p>
        </p:txBody>
      </p:sp>
      <p:graphicFrame>
        <p:nvGraphicFramePr>
          <p:cNvPr id="7" name="Tabel 3">
            <a:extLst>
              <a:ext uri="{FF2B5EF4-FFF2-40B4-BE49-F238E27FC236}">
                <a16:creationId xmlns:a16="http://schemas.microsoft.com/office/drawing/2014/main" id="{9CB00C95-DAF9-53FF-FD00-EC5DCCBD0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63410"/>
              </p:ext>
            </p:extLst>
          </p:nvPr>
        </p:nvGraphicFramePr>
        <p:xfrm>
          <a:off x="1222415" y="1819269"/>
          <a:ext cx="9747170" cy="3220322"/>
        </p:xfrm>
        <a:graphic>
          <a:graphicData uri="http://schemas.openxmlformats.org/drawingml/2006/table">
            <a:tbl>
              <a:tblPr firstRow="1" firstCol="1" bandRow="1"/>
              <a:tblGrid>
                <a:gridCol w="3170037">
                  <a:extLst>
                    <a:ext uri="{9D8B030D-6E8A-4147-A177-3AD203B41FA5}">
                      <a16:colId xmlns:a16="http://schemas.microsoft.com/office/drawing/2014/main" val="876112098"/>
                    </a:ext>
                  </a:extLst>
                </a:gridCol>
                <a:gridCol w="1290565">
                  <a:extLst>
                    <a:ext uri="{9D8B030D-6E8A-4147-A177-3AD203B41FA5}">
                      <a16:colId xmlns:a16="http://schemas.microsoft.com/office/drawing/2014/main" val="4147902956"/>
                    </a:ext>
                  </a:extLst>
                </a:gridCol>
                <a:gridCol w="1602470">
                  <a:extLst>
                    <a:ext uri="{9D8B030D-6E8A-4147-A177-3AD203B41FA5}">
                      <a16:colId xmlns:a16="http://schemas.microsoft.com/office/drawing/2014/main" val="1409920779"/>
                    </a:ext>
                  </a:extLst>
                </a:gridCol>
                <a:gridCol w="1601339">
                  <a:extLst>
                    <a:ext uri="{9D8B030D-6E8A-4147-A177-3AD203B41FA5}">
                      <a16:colId xmlns:a16="http://schemas.microsoft.com/office/drawing/2014/main" val="2123119734"/>
                    </a:ext>
                  </a:extLst>
                </a:gridCol>
                <a:gridCol w="2082759">
                  <a:extLst>
                    <a:ext uri="{9D8B030D-6E8A-4147-A177-3AD203B41FA5}">
                      <a16:colId xmlns:a16="http://schemas.microsoft.com/office/drawing/2014/main" val="1056390846"/>
                    </a:ext>
                  </a:extLst>
                </a:gridCol>
              </a:tblGrid>
              <a:tr h="676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name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IO-ratio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Inference time 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PR error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Trainable parameters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43386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Encoder-Decoder LSTM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120/60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155ms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2°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1 211 010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049105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Sequential CNN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10/30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4 203ms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5.79°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98 639 180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987101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4 042ms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217 659 752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32479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 (gray)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3 545ms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217 659 352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605827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4 453ms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1.72°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217 741 672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29880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 (gray)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3 797ms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217 741 272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055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64C-7E08-4F6F-9CB6-E90F9317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Optimized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US" dirty="0"/>
          </a:p>
        </p:txBody>
      </p:sp>
      <p:graphicFrame>
        <p:nvGraphicFramePr>
          <p:cNvPr id="5" name="Tabel 3">
            <a:extLst>
              <a:ext uri="{FF2B5EF4-FFF2-40B4-BE49-F238E27FC236}">
                <a16:creationId xmlns:a16="http://schemas.microsoft.com/office/drawing/2014/main" id="{626EC2B2-79BA-8CBC-E7F9-5B223E8CF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27871"/>
              </p:ext>
            </p:extLst>
          </p:nvPr>
        </p:nvGraphicFramePr>
        <p:xfrm>
          <a:off x="1222415" y="1819269"/>
          <a:ext cx="9747170" cy="3220322"/>
        </p:xfrm>
        <a:graphic>
          <a:graphicData uri="http://schemas.openxmlformats.org/drawingml/2006/table">
            <a:tbl>
              <a:tblPr firstRow="1" firstCol="1" bandRow="1"/>
              <a:tblGrid>
                <a:gridCol w="3170037">
                  <a:extLst>
                    <a:ext uri="{9D8B030D-6E8A-4147-A177-3AD203B41FA5}">
                      <a16:colId xmlns:a16="http://schemas.microsoft.com/office/drawing/2014/main" val="876112098"/>
                    </a:ext>
                  </a:extLst>
                </a:gridCol>
                <a:gridCol w="1290565">
                  <a:extLst>
                    <a:ext uri="{9D8B030D-6E8A-4147-A177-3AD203B41FA5}">
                      <a16:colId xmlns:a16="http://schemas.microsoft.com/office/drawing/2014/main" val="4147902956"/>
                    </a:ext>
                  </a:extLst>
                </a:gridCol>
                <a:gridCol w="1602470">
                  <a:extLst>
                    <a:ext uri="{9D8B030D-6E8A-4147-A177-3AD203B41FA5}">
                      <a16:colId xmlns:a16="http://schemas.microsoft.com/office/drawing/2014/main" val="1409920779"/>
                    </a:ext>
                  </a:extLst>
                </a:gridCol>
                <a:gridCol w="1601339">
                  <a:extLst>
                    <a:ext uri="{9D8B030D-6E8A-4147-A177-3AD203B41FA5}">
                      <a16:colId xmlns:a16="http://schemas.microsoft.com/office/drawing/2014/main" val="2123119734"/>
                    </a:ext>
                  </a:extLst>
                </a:gridCol>
                <a:gridCol w="2082759">
                  <a:extLst>
                    <a:ext uri="{9D8B030D-6E8A-4147-A177-3AD203B41FA5}">
                      <a16:colId xmlns:a16="http://schemas.microsoft.com/office/drawing/2014/main" val="1056390846"/>
                    </a:ext>
                  </a:extLst>
                </a:gridCol>
              </a:tblGrid>
              <a:tr h="676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name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IO-ratio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Inference time 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PR error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Trainable parameters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43386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Encoder-Decoder LSTM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120/60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155ms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2°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1 211 010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049105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Sequential CNN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10/30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4 203ms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5.79°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98 639 180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987101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4 042ms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217 659 752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32479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 (gray)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3 545ms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217 659 352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605827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4 453ms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1.72°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217 741 672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29880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 (gray)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3 797ms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217 741 272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10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14169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noProof="0" dirty="0"/>
              <a:t>Royal Military Academy</a:t>
            </a:r>
          </a:p>
          <a:p>
            <a:pPr>
              <a:buFontTx/>
              <a:buChar char="-"/>
            </a:pPr>
            <a:r>
              <a:rPr lang="en-US" noProof="0" dirty="0"/>
              <a:t>Robotics &amp; Autonomous Systems lab</a:t>
            </a:r>
          </a:p>
          <a:p>
            <a:pPr>
              <a:buFontTx/>
              <a:buChar char="-"/>
            </a:pPr>
            <a:r>
              <a:rPr lang="en-US" noProof="0" dirty="0"/>
              <a:t>MarLand</a:t>
            </a:r>
          </a:p>
          <a:p>
            <a:pPr lvl="1">
              <a:buFontTx/>
              <a:buChar char="-"/>
            </a:pPr>
            <a:r>
              <a:rPr lang="en-US" noProof="0" dirty="0"/>
              <a:t>Developing an autonomous helicopter-type drone </a:t>
            </a:r>
          </a:p>
          <a:p>
            <a:pPr lvl="1">
              <a:buFontTx/>
              <a:buChar char="-"/>
            </a:pPr>
            <a:r>
              <a:rPr lang="en-US" noProof="0" dirty="0"/>
              <a:t>Vertical Take-off and Landing (VTOL) on </a:t>
            </a:r>
            <a:r>
              <a:rPr lang="en-US" dirty="0"/>
              <a:t>Belgian n</a:t>
            </a:r>
            <a:r>
              <a:rPr lang="en-US" noProof="0" dirty="0" err="1"/>
              <a:t>avy</a:t>
            </a:r>
            <a:r>
              <a:rPr lang="en-US" noProof="0" dirty="0"/>
              <a:t> vessels</a:t>
            </a:r>
          </a:p>
          <a:p>
            <a:pPr lvl="1">
              <a:buFontTx/>
              <a:buChar char="-"/>
            </a:pPr>
            <a:endParaRPr lang="en-US" noProof="0" dirty="0"/>
          </a:p>
          <a:p>
            <a:pPr>
              <a:buFontTx/>
              <a:buChar char="-"/>
            </a:pPr>
            <a:endParaRPr lang="en-US" noProof="0" dirty="0"/>
          </a:p>
        </p:txBody>
      </p:sp>
      <p:pic>
        <p:nvPicPr>
          <p:cNvPr id="1026" name="Picture 2" descr="Homepage | RMA">
            <a:extLst>
              <a:ext uri="{FF2B5EF4-FFF2-40B4-BE49-F238E27FC236}">
                <a16:creationId xmlns:a16="http://schemas.microsoft.com/office/drawing/2014/main" id="{4086397A-F34A-2E0D-CED9-D3375FF8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69" y="468248"/>
            <a:ext cx="1901431" cy="111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0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64C-7E08-4F6F-9CB6-E90F9317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Optimized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en-US" dirty="0"/>
          </a:p>
        </p:txBody>
      </p:sp>
      <p:graphicFrame>
        <p:nvGraphicFramePr>
          <p:cNvPr id="5" name="Tabel 3">
            <a:extLst>
              <a:ext uri="{FF2B5EF4-FFF2-40B4-BE49-F238E27FC236}">
                <a16:creationId xmlns:a16="http://schemas.microsoft.com/office/drawing/2014/main" id="{A8756192-4512-C939-AD3E-5E762DBBC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00551"/>
              </p:ext>
            </p:extLst>
          </p:nvPr>
        </p:nvGraphicFramePr>
        <p:xfrm>
          <a:off x="1222415" y="1819269"/>
          <a:ext cx="9747170" cy="3220322"/>
        </p:xfrm>
        <a:graphic>
          <a:graphicData uri="http://schemas.openxmlformats.org/drawingml/2006/table">
            <a:tbl>
              <a:tblPr firstRow="1" firstCol="1" bandRow="1"/>
              <a:tblGrid>
                <a:gridCol w="3170037">
                  <a:extLst>
                    <a:ext uri="{9D8B030D-6E8A-4147-A177-3AD203B41FA5}">
                      <a16:colId xmlns:a16="http://schemas.microsoft.com/office/drawing/2014/main" val="876112098"/>
                    </a:ext>
                  </a:extLst>
                </a:gridCol>
                <a:gridCol w="1290565">
                  <a:extLst>
                    <a:ext uri="{9D8B030D-6E8A-4147-A177-3AD203B41FA5}">
                      <a16:colId xmlns:a16="http://schemas.microsoft.com/office/drawing/2014/main" val="4147902956"/>
                    </a:ext>
                  </a:extLst>
                </a:gridCol>
                <a:gridCol w="1602470">
                  <a:extLst>
                    <a:ext uri="{9D8B030D-6E8A-4147-A177-3AD203B41FA5}">
                      <a16:colId xmlns:a16="http://schemas.microsoft.com/office/drawing/2014/main" val="1409920779"/>
                    </a:ext>
                  </a:extLst>
                </a:gridCol>
                <a:gridCol w="1601339">
                  <a:extLst>
                    <a:ext uri="{9D8B030D-6E8A-4147-A177-3AD203B41FA5}">
                      <a16:colId xmlns:a16="http://schemas.microsoft.com/office/drawing/2014/main" val="2123119734"/>
                    </a:ext>
                  </a:extLst>
                </a:gridCol>
                <a:gridCol w="2082759">
                  <a:extLst>
                    <a:ext uri="{9D8B030D-6E8A-4147-A177-3AD203B41FA5}">
                      <a16:colId xmlns:a16="http://schemas.microsoft.com/office/drawing/2014/main" val="1056390846"/>
                    </a:ext>
                  </a:extLst>
                </a:gridCol>
              </a:tblGrid>
              <a:tr h="676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name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IO-ratio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Inference time 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Avg. PR error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Trainable parameters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043386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Encoder-Decoder LSTM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120/60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155ms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2°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1 211 010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049105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Sequential CNN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10/30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4 203ms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5.79°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98 639 180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987101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4 042ms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217 659 752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32479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[img] (gray)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3 545ms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217 659 352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05827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4 453ms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1.72°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217 741 672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29880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nl-BE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LSTM [img-PR] (gray)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10/120</a:t>
                      </a:r>
                      <a:endParaRPr lang="nl-BE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3 797ms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1.81°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217 741 272</a:t>
                      </a:r>
                      <a:endParaRPr lang="nl-BE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2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04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1E31-07AB-BCF3-3B58-57A72509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data tests</a:t>
            </a:r>
          </a:p>
        </p:txBody>
      </p:sp>
      <p:pic>
        <p:nvPicPr>
          <p:cNvPr id="4" name="Afbeelding 136">
            <a:extLst>
              <a:ext uri="{FF2B5EF4-FFF2-40B4-BE49-F238E27FC236}">
                <a16:creationId xmlns:a16="http://schemas.microsoft.com/office/drawing/2014/main" id="{76CE89FD-1F27-289B-335A-B5FCEA7F9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58" y="2793831"/>
            <a:ext cx="4620142" cy="35196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B06ADEE-8380-4BEA-2923-23424E6295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7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400 frames of augmented data: manual ink blots</a:t>
            </a:r>
          </a:p>
          <a:p>
            <a:pPr>
              <a:buFontTx/>
              <a:buChar char="-"/>
            </a:pPr>
            <a:r>
              <a:rPr lang="en-US" dirty="0"/>
              <a:t>Simulate obstruction/occlusion</a:t>
            </a:r>
          </a:p>
          <a:p>
            <a:pPr>
              <a:buFontTx/>
              <a:buChar char="-"/>
            </a:pPr>
            <a:r>
              <a:rPr lang="en-US" dirty="0"/>
              <a:t>Worst case scenario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CNN LSTM </a:t>
            </a:r>
            <a:r>
              <a:rPr lang="en-US" dirty="0"/>
              <a:t>trained on normal data</a:t>
            </a:r>
          </a:p>
          <a:p>
            <a:pPr marL="0" indent="0">
              <a:buNone/>
            </a:pPr>
            <a:r>
              <a:rPr lang="en-US" dirty="0"/>
              <a:t>→ Tested on augmented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61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213">
            <a:extLst>
              <a:ext uri="{FF2B5EF4-FFF2-40B4-BE49-F238E27FC236}">
                <a16:creationId xmlns:a16="http://schemas.microsoft.com/office/drawing/2014/main" id="{B5AEF3EA-9AE4-019D-786B-68599248E384}"/>
              </a:ext>
            </a:extLst>
          </p:cNvPr>
          <p:cNvGrpSpPr/>
          <p:nvPr/>
        </p:nvGrpSpPr>
        <p:grpSpPr>
          <a:xfrm>
            <a:off x="1671078" y="350834"/>
            <a:ext cx="10802501" cy="2914836"/>
            <a:chOff x="0" y="0"/>
            <a:chExt cx="7025590" cy="1683347"/>
          </a:xfrm>
        </p:grpSpPr>
        <p:pic>
          <p:nvPicPr>
            <p:cNvPr id="12" name="Afbeelding 77">
              <a:extLst>
                <a:ext uri="{FF2B5EF4-FFF2-40B4-BE49-F238E27FC236}">
                  <a16:creationId xmlns:a16="http://schemas.microsoft.com/office/drawing/2014/main" id="{A33D7825-8C30-A95D-47BD-ADDEC6EF3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1770" cy="145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Afbeelding 82">
              <a:extLst>
                <a:ext uri="{FF2B5EF4-FFF2-40B4-BE49-F238E27FC236}">
                  <a16:creationId xmlns:a16="http://schemas.microsoft.com/office/drawing/2014/main" id="{2103D2B7-FBDB-94F1-CB7A-4ED1E3C4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273" y="13854"/>
              <a:ext cx="2731770" cy="1457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kstvak 211">
              <a:extLst>
                <a:ext uri="{FF2B5EF4-FFF2-40B4-BE49-F238E27FC236}">
                  <a16:creationId xmlns:a16="http://schemas.microsoft.com/office/drawing/2014/main" id="{B887BE48-AD1B-6EE9-8D0A-FE91C98EE005}"/>
                </a:ext>
              </a:extLst>
            </p:cNvPr>
            <p:cNvSpPr txBox="1"/>
            <p:nvPr/>
          </p:nvSpPr>
          <p:spPr>
            <a:xfrm>
              <a:off x="0" y="1523377"/>
              <a:ext cx="7025590" cy="15997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300"/>
                </a:spcBef>
                <a:spcAft>
                  <a:spcPts val="1600"/>
                </a:spcAft>
              </a:pPr>
              <a:r>
                <a:rPr lang="en-US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CNN LSTM </a:t>
              </a:r>
              <a:r>
                <a:rPr lang="en-US" b="1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[img]</a:t>
              </a:r>
              <a:r>
                <a:rPr lang="en-US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prediction on augmented frames: grayscale (left) and colored (right)</a:t>
              </a:r>
            </a:p>
          </p:txBody>
        </p:sp>
      </p:grpSp>
      <p:grpSp>
        <p:nvGrpSpPr>
          <p:cNvPr id="7" name="Groep 214">
            <a:extLst>
              <a:ext uri="{FF2B5EF4-FFF2-40B4-BE49-F238E27FC236}">
                <a16:creationId xmlns:a16="http://schemas.microsoft.com/office/drawing/2014/main" id="{7D6F3158-8FB6-2D89-D353-A3590908AEC9}"/>
              </a:ext>
            </a:extLst>
          </p:cNvPr>
          <p:cNvGrpSpPr/>
          <p:nvPr/>
        </p:nvGrpSpPr>
        <p:grpSpPr>
          <a:xfrm>
            <a:off x="1671078" y="3429000"/>
            <a:ext cx="11443470" cy="3119413"/>
            <a:chOff x="0" y="0"/>
            <a:chExt cx="7428532" cy="1812856"/>
          </a:xfrm>
        </p:grpSpPr>
        <p:grpSp>
          <p:nvGrpSpPr>
            <p:cNvPr id="8" name="Groep 84">
              <a:extLst>
                <a:ext uri="{FF2B5EF4-FFF2-40B4-BE49-F238E27FC236}">
                  <a16:creationId xmlns:a16="http://schemas.microsoft.com/office/drawing/2014/main" id="{06F52C69-16E5-C37C-8D65-CAB21B9B194D}"/>
                </a:ext>
              </a:extLst>
            </p:cNvPr>
            <p:cNvGrpSpPr/>
            <p:nvPr/>
          </p:nvGrpSpPr>
          <p:grpSpPr>
            <a:xfrm>
              <a:off x="0" y="0"/>
              <a:ext cx="5449569" cy="1480820"/>
              <a:chOff x="-96975" y="-116427"/>
              <a:chExt cx="5450848" cy="1481497"/>
            </a:xfrm>
          </p:grpSpPr>
          <p:pic>
            <p:nvPicPr>
              <p:cNvPr id="10" name="Afbeelding 74">
                <a:extLst>
                  <a:ext uri="{FF2B5EF4-FFF2-40B4-BE49-F238E27FC236}">
                    <a16:creationId xmlns:a16="http://schemas.microsoft.com/office/drawing/2014/main" id="{5F200A90-5E5E-CE0B-9991-8322A21B833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975" y="-116427"/>
                <a:ext cx="2732632" cy="1481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Afbeelding 75">
                <a:extLst>
                  <a:ext uri="{FF2B5EF4-FFF2-40B4-BE49-F238E27FC236}">
                    <a16:creationId xmlns:a16="http://schemas.microsoft.com/office/drawing/2014/main" id="{B1BA867F-91A0-6B06-8A53-86C25450172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21241" y="-109028"/>
                <a:ext cx="2732632" cy="1456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Tekstvak 212">
              <a:extLst>
                <a:ext uri="{FF2B5EF4-FFF2-40B4-BE49-F238E27FC236}">
                  <a16:creationId xmlns:a16="http://schemas.microsoft.com/office/drawing/2014/main" id="{0D96C4FC-4872-57DC-61A2-87C6B7E6F31B}"/>
                </a:ext>
              </a:extLst>
            </p:cNvPr>
            <p:cNvSpPr txBox="1"/>
            <p:nvPr/>
          </p:nvSpPr>
          <p:spPr>
            <a:xfrm>
              <a:off x="0" y="1508771"/>
              <a:ext cx="7428532" cy="30408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1600"/>
                </a:spcAft>
              </a:pPr>
              <a:r>
                <a:rPr lang="en-US" sz="2000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CNN LSTM </a:t>
              </a:r>
              <a:r>
                <a:rPr lang="en-US" sz="2000" b="1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[img+PR]</a:t>
              </a:r>
              <a:r>
                <a:rPr lang="en-US" sz="2000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prediction on augmented frames: grayscale (left) and colored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80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C1144-51B0-7153-685D-43D75705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E0912D-C526-D171-9059-C93954E45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Images contribute to …</a:t>
            </a:r>
          </a:p>
          <a:p>
            <a:pPr lvl="1">
              <a:buFontTx/>
              <a:buChar char="-"/>
            </a:pPr>
            <a:r>
              <a:rPr lang="en-US" dirty="0"/>
              <a:t>Marginal increase in accuracy</a:t>
            </a:r>
          </a:p>
          <a:p>
            <a:pPr lvl="1">
              <a:buFontTx/>
              <a:buChar char="-"/>
            </a:pPr>
            <a:r>
              <a:rPr lang="en-US" dirty="0"/>
              <a:t>Significant increase in latency &amp; memory</a:t>
            </a:r>
          </a:p>
          <a:p>
            <a:pPr lvl="1">
              <a:buFontTx/>
              <a:buChar char="-"/>
            </a:pPr>
            <a:r>
              <a:rPr lang="en-US" dirty="0"/>
              <a:t>Prone to occlusion/obstructions</a:t>
            </a:r>
          </a:p>
          <a:p>
            <a:pPr>
              <a:buFontTx/>
              <a:buChar char="-"/>
            </a:pPr>
            <a:r>
              <a:rPr lang="en-US" dirty="0"/>
              <a:t>LSTM module is crucial </a:t>
            </a:r>
          </a:p>
          <a:p>
            <a:pPr>
              <a:buFontTx/>
              <a:buChar char="-"/>
            </a:pPr>
            <a:r>
              <a:rPr lang="en-US" dirty="0"/>
              <a:t>Encoder-Decoder LSTM is the optimal model</a:t>
            </a:r>
          </a:p>
          <a:p>
            <a:pPr lvl="1">
              <a:buFontTx/>
              <a:buChar char="-"/>
            </a:pPr>
            <a:r>
              <a:rPr lang="en-US" dirty="0"/>
              <a:t>Up to 120 seconds</a:t>
            </a:r>
          </a:p>
          <a:p>
            <a:pPr lvl="1">
              <a:buFontTx/>
              <a:buChar char="-"/>
            </a:pPr>
            <a:r>
              <a:rPr lang="en-US" dirty="0"/>
              <a:t>2° error on average </a:t>
            </a:r>
          </a:p>
          <a:p>
            <a:pPr lvl="1">
              <a:buFontTx/>
              <a:buChar char="-"/>
            </a:pPr>
            <a:r>
              <a:rPr lang="en-US" dirty="0"/>
              <a:t>Consistent &amp; equal accuracy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54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8BC5C-5CC0-81A4-8B26-D5AC8020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88F5CB-8B6D-8686-DCFD-2759C63EE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0FD128-616A-6BAD-B079-BA71CADB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4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1074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/>
              <a:t>Live video + IMU data (ZED-mini)</a:t>
            </a:r>
          </a:p>
          <a:p>
            <a:pPr>
              <a:buFontTx/>
              <a:buChar char="-"/>
            </a:pPr>
            <a:r>
              <a:rPr lang="en-US" sz="2400"/>
              <a:t>Additional inputs</a:t>
            </a:r>
          </a:p>
          <a:p>
            <a:pPr lvl="1">
              <a:buFontTx/>
              <a:buChar char="-"/>
            </a:pPr>
            <a:r>
              <a:rPr lang="en-US" dirty="0"/>
              <a:t>Angular velocity</a:t>
            </a:r>
          </a:p>
          <a:p>
            <a:pPr lvl="1">
              <a:buFontTx/>
              <a:buChar char="-"/>
            </a:pPr>
            <a:r>
              <a:rPr lang="en-US" dirty="0"/>
              <a:t>Wind speed/direction</a:t>
            </a:r>
          </a:p>
          <a:p>
            <a:pPr lvl="1">
              <a:buFontTx/>
              <a:buChar char="-"/>
            </a:pPr>
            <a:r>
              <a:rPr lang="en-US" dirty="0"/>
              <a:t>Thrust</a:t>
            </a:r>
          </a:p>
          <a:p>
            <a:pPr>
              <a:buFontTx/>
              <a:buChar char="-"/>
            </a:pPr>
            <a:r>
              <a:rPr lang="en-US" sz="2400"/>
              <a:t>Challenges:</a:t>
            </a:r>
          </a:p>
          <a:p>
            <a:pPr lvl="1">
              <a:buFontTx/>
              <a:buChar char="-"/>
            </a:pPr>
            <a:r>
              <a:rPr lang="en-US" dirty="0"/>
              <a:t>Optimal sample rate</a:t>
            </a:r>
          </a:p>
          <a:p>
            <a:pPr lvl="1">
              <a:buFontTx/>
              <a:buChar char="-"/>
            </a:pPr>
            <a:r>
              <a:rPr lang="en-US" dirty="0"/>
              <a:t>Objects in images</a:t>
            </a:r>
          </a:p>
          <a:p>
            <a:pPr lvl="1">
              <a:buFontTx/>
              <a:buChar char="-"/>
            </a:pPr>
            <a:r>
              <a:rPr lang="en-US" dirty="0"/>
              <a:t>Stabilization</a:t>
            </a:r>
          </a:p>
          <a:p>
            <a:pPr lvl="1">
              <a:buFontTx/>
              <a:buChar char="-"/>
            </a:pPr>
            <a:r>
              <a:rPr lang="en-US" dirty="0"/>
              <a:t>Noise</a:t>
            </a:r>
          </a:p>
        </p:txBody>
      </p:sp>
      <p:pic>
        <p:nvPicPr>
          <p:cNvPr id="10" name="Afbeelding 4" descr="Afbeelding met buiten, boot&#10;&#10;Automatisch gegenereerde beschrijving">
            <a:extLst>
              <a:ext uri="{FF2B5EF4-FFF2-40B4-BE49-F238E27FC236}">
                <a16:creationId xmlns:a16="http://schemas.microsoft.com/office/drawing/2014/main" id="{4C15E119-FC51-CA12-A03D-72BA203EC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5" r="-3" b="-3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4FD342A-7139-9A45-30F0-6C7A5357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9400" y="6356349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7A8DCEE-05B0-C544-B51D-837AD8116419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7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852B-DF90-48CB-898D-98FEFC28A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87D6C-017D-4196-8A07-2089FB4AD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73B0-A996-45EA-BE7A-448B3E3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0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577"/>
            <a:ext cx="11074400" cy="1325563"/>
          </a:xfrm>
        </p:spPr>
        <p:txBody>
          <a:bodyPr/>
          <a:lstStyle/>
          <a:p>
            <a:r>
              <a:rPr lang="en-US" noProof="0" dirty="0"/>
              <a:t>Situation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54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  </a:t>
            </a:r>
          </a:p>
          <a:p>
            <a:pPr marL="0" indent="0">
              <a:buNone/>
            </a:pPr>
            <a:r>
              <a:rPr lang="en-US" dirty="0"/>
              <a:t>→ Safe and autonomous VTOL on Navy vessels</a:t>
            </a:r>
          </a:p>
          <a:p>
            <a:pPr marL="0" indent="0">
              <a:buNone/>
            </a:pPr>
            <a:r>
              <a:rPr lang="en-US" b="1" dirty="0"/>
              <a:t>Problem: </a:t>
            </a:r>
          </a:p>
          <a:p>
            <a:pPr marL="0" indent="0">
              <a:buNone/>
            </a:pPr>
            <a:r>
              <a:rPr lang="en-US" dirty="0"/>
              <a:t>→ Seaborne vessels are instable due to wave-induced motions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Proposed solution: </a:t>
            </a:r>
          </a:p>
          <a:p>
            <a:pPr marL="0" indent="0">
              <a:buNone/>
            </a:pPr>
            <a:r>
              <a:rPr lang="en-US" b="1" dirty="0"/>
              <a:t>→ </a:t>
            </a:r>
            <a:r>
              <a:rPr lang="en-US" dirty="0"/>
              <a:t>Predict motion of the vessel to anticipate movement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90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577"/>
            <a:ext cx="11074400" cy="1325563"/>
          </a:xfrm>
        </p:spPr>
        <p:txBody>
          <a:bodyPr/>
          <a:lstStyle/>
          <a:p>
            <a:r>
              <a:rPr lang="en-US" noProof="0" dirty="0"/>
              <a:t>Situation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4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How ?</a:t>
            </a:r>
          </a:p>
          <a:p>
            <a:pPr marL="0" indent="0">
              <a:buNone/>
            </a:pPr>
            <a:r>
              <a:rPr lang="en-US" b="1" dirty="0"/>
              <a:t>→ </a:t>
            </a:r>
            <a:r>
              <a:rPr lang="en-US" dirty="0"/>
              <a:t>Deep neural networks</a:t>
            </a:r>
          </a:p>
          <a:p>
            <a:pPr marL="0" indent="0">
              <a:buNone/>
            </a:pPr>
            <a:r>
              <a:rPr lang="en-US" noProof="0" dirty="0"/>
              <a:t>→ IMU data &amp; wave images</a:t>
            </a:r>
          </a:p>
          <a:p>
            <a:pPr lvl="1">
              <a:buFontTx/>
              <a:buChar char="-"/>
            </a:pPr>
            <a:endParaRPr lang="en-US" noProof="0" dirty="0"/>
          </a:p>
          <a:p>
            <a:pPr marL="0" indent="0">
              <a:buNone/>
            </a:pPr>
            <a:r>
              <a:rPr lang="en-US" b="1" dirty="0"/>
              <a:t>Requirements</a:t>
            </a:r>
            <a:r>
              <a:rPr lang="en-US" dirty="0"/>
              <a:t>: </a:t>
            </a:r>
          </a:p>
          <a:p>
            <a:pPr lvl="1">
              <a:buFontTx/>
              <a:buChar char="-"/>
            </a:pPr>
            <a:r>
              <a:rPr lang="en-US" dirty="0"/>
              <a:t>Optimized for application</a:t>
            </a:r>
          </a:p>
          <a:p>
            <a:pPr lvl="1">
              <a:buFontTx/>
              <a:buChar char="-"/>
            </a:pPr>
            <a:r>
              <a:rPr lang="en-US" dirty="0"/>
              <a:t>Minimum 30 seconds</a:t>
            </a:r>
          </a:p>
          <a:p>
            <a:pPr lvl="1">
              <a:buFontTx/>
              <a:buChar char="-"/>
            </a:pPr>
            <a:r>
              <a:rPr lang="en-US" dirty="0"/>
              <a:t>Low latency &amp; HW demand</a:t>
            </a:r>
          </a:p>
          <a:p>
            <a:pPr lvl="1">
              <a:buFontTx/>
              <a:buChar char="-"/>
            </a:pPr>
            <a:endParaRPr lang="en-US" noProof="0" dirty="0"/>
          </a:p>
        </p:txBody>
      </p:sp>
      <p:pic>
        <p:nvPicPr>
          <p:cNvPr id="5" name="Afbeelding 4" descr="Afbeelding met buiten, boot&#10;&#10;Automatisch gegenereerde beschrijving">
            <a:extLst>
              <a:ext uri="{FF2B5EF4-FFF2-40B4-BE49-F238E27FC236}">
                <a16:creationId xmlns:a16="http://schemas.microsoft.com/office/drawing/2014/main" id="{5CF897FD-F0F6-9365-C6B5-793586D8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13" y="1404050"/>
            <a:ext cx="5200823" cy="40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Six Degrees of Freedom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sz="2800" dirty="0"/>
              <a:t>Translational </a:t>
            </a:r>
          </a:p>
          <a:p>
            <a:pPr lvl="2">
              <a:buFontTx/>
              <a:buChar char="-"/>
            </a:pPr>
            <a:r>
              <a:rPr lang="en-US" sz="2400" dirty="0"/>
              <a:t>Sway</a:t>
            </a:r>
          </a:p>
          <a:p>
            <a:pPr lvl="2">
              <a:buFontTx/>
              <a:buChar char="-"/>
            </a:pPr>
            <a:r>
              <a:rPr lang="en-US" sz="2400" dirty="0"/>
              <a:t>Surge</a:t>
            </a:r>
          </a:p>
          <a:p>
            <a:pPr lvl="2">
              <a:buFontTx/>
              <a:buChar char="-"/>
            </a:pPr>
            <a:r>
              <a:rPr lang="en-US" sz="2400" dirty="0"/>
              <a:t>Heave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0E484D2-6311-4E64-A91F-765CCF3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201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Six Degrees of Freedom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sz="2800" dirty="0"/>
              <a:t>Translational </a:t>
            </a:r>
          </a:p>
          <a:p>
            <a:pPr lvl="2">
              <a:buFontTx/>
              <a:buChar char="-"/>
            </a:pPr>
            <a:r>
              <a:rPr lang="en-US" sz="2400" dirty="0"/>
              <a:t>Sway</a:t>
            </a:r>
          </a:p>
          <a:p>
            <a:pPr lvl="2">
              <a:buFontTx/>
              <a:buChar char="-"/>
            </a:pPr>
            <a:r>
              <a:rPr lang="en-US" sz="2400" dirty="0"/>
              <a:t>Surge</a:t>
            </a:r>
          </a:p>
          <a:p>
            <a:pPr lvl="2">
              <a:buFontTx/>
              <a:buChar char="-"/>
            </a:pPr>
            <a:r>
              <a:rPr lang="en-US" sz="2400" dirty="0"/>
              <a:t>Heave</a:t>
            </a:r>
          </a:p>
          <a:p>
            <a:pPr lvl="1">
              <a:buFontTx/>
              <a:buChar char="-"/>
            </a:pPr>
            <a:r>
              <a:rPr lang="en-US" sz="2800" dirty="0"/>
              <a:t>Rotational</a:t>
            </a:r>
          </a:p>
          <a:p>
            <a:pPr lvl="2">
              <a:buFontTx/>
              <a:buChar char="-"/>
            </a:pPr>
            <a:r>
              <a:rPr lang="en-US" sz="2400" dirty="0"/>
              <a:t>Yaw</a:t>
            </a:r>
          </a:p>
          <a:p>
            <a:pPr lvl="2">
              <a:buFontTx/>
              <a:buChar char="-"/>
            </a:pPr>
            <a:r>
              <a:rPr lang="en-US" sz="2400" dirty="0"/>
              <a:t>Pitch</a:t>
            </a:r>
          </a:p>
          <a:p>
            <a:pPr lvl="2">
              <a:buFontTx/>
              <a:buChar char="-"/>
            </a:pPr>
            <a:r>
              <a:rPr lang="en-US" sz="2400" dirty="0"/>
              <a:t>Roll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0E484D2-6311-4E64-A91F-765CCF3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201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BB8127B-D69F-4C4D-8BCA-98C6F20C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79613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6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Six Degrees of Freedom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  <a:p>
            <a:pPr lvl="1">
              <a:buFontTx/>
              <a:buChar char="-"/>
            </a:pPr>
            <a:r>
              <a:rPr lang="en-US" sz="2800" dirty="0"/>
              <a:t>Translational </a:t>
            </a:r>
          </a:p>
          <a:p>
            <a:pPr lvl="2">
              <a:buFontTx/>
              <a:buChar char="-"/>
            </a:pPr>
            <a:r>
              <a:rPr lang="en-US" sz="2400" dirty="0"/>
              <a:t>Sway</a:t>
            </a:r>
          </a:p>
          <a:p>
            <a:pPr lvl="2">
              <a:buFontTx/>
              <a:buChar char="-"/>
            </a:pPr>
            <a:r>
              <a:rPr lang="en-US" sz="2400" dirty="0"/>
              <a:t>Surge</a:t>
            </a:r>
          </a:p>
          <a:p>
            <a:pPr lvl="2">
              <a:buFontTx/>
              <a:buChar char="-"/>
            </a:pPr>
            <a:r>
              <a:rPr lang="en-US" sz="2400" b="1" dirty="0">
                <a:solidFill>
                  <a:srgbClr val="00B050"/>
                </a:solidFill>
              </a:rPr>
              <a:t>Heave</a:t>
            </a:r>
            <a:endParaRPr lang="en-US" sz="2400" dirty="0"/>
          </a:p>
          <a:p>
            <a:pPr lvl="1">
              <a:buFontTx/>
              <a:buChar char="-"/>
            </a:pPr>
            <a:r>
              <a:rPr lang="en-US" sz="2800" dirty="0"/>
              <a:t>Rotational</a:t>
            </a:r>
          </a:p>
          <a:p>
            <a:pPr lvl="2">
              <a:buFontTx/>
              <a:buChar char="-"/>
            </a:pPr>
            <a:r>
              <a:rPr lang="en-US" sz="2400" dirty="0"/>
              <a:t>Yaw</a:t>
            </a:r>
          </a:p>
          <a:p>
            <a:pPr lvl="2">
              <a:buFontTx/>
              <a:buChar char="-"/>
            </a:pPr>
            <a:r>
              <a:rPr lang="en-US" sz="2400" b="1" dirty="0">
                <a:solidFill>
                  <a:srgbClr val="00B050"/>
                </a:solidFill>
              </a:rPr>
              <a:t>Pitch</a:t>
            </a:r>
          </a:p>
          <a:p>
            <a:pPr lvl="2">
              <a:buFontTx/>
              <a:buChar char="-"/>
            </a:pPr>
            <a:r>
              <a:rPr lang="en-US" sz="2400" b="1" dirty="0">
                <a:solidFill>
                  <a:srgbClr val="00B050"/>
                </a:solidFill>
              </a:rPr>
              <a:t>Roll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0E484D2-6311-4E64-A91F-765CCF3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201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BB8127B-D69F-4C4D-8BCA-98C6F20C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79613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6FC61-847A-4B71-9B68-0A598372F89A}"/>
              </a:ext>
            </a:extLst>
          </p:cNvPr>
          <p:cNvSpPr/>
          <p:nvPr/>
        </p:nvSpPr>
        <p:spPr>
          <a:xfrm>
            <a:off x="8709434" y="3150606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AA9A9-8D99-4BF5-A06D-9684F08D2EA0}"/>
              </a:ext>
            </a:extLst>
          </p:cNvPr>
          <p:cNvSpPr/>
          <p:nvPr/>
        </p:nvSpPr>
        <p:spPr>
          <a:xfrm>
            <a:off x="6141896" y="5265456"/>
            <a:ext cx="2332147" cy="8818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A9FAD-2080-49EE-8674-68D62FB2EAA5}"/>
              </a:ext>
            </a:extLst>
          </p:cNvPr>
          <p:cNvSpPr/>
          <p:nvPr/>
        </p:nvSpPr>
        <p:spPr>
          <a:xfrm>
            <a:off x="8673472" y="5069312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0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ZED mini could fix Microsoft's biggest Windows Mixed Reality mistake -  MSPoweruser">
            <a:extLst>
              <a:ext uri="{FF2B5EF4-FFF2-40B4-BE49-F238E27FC236}">
                <a16:creationId xmlns:a16="http://schemas.microsoft.com/office/drawing/2014/main" id="{A9B1C8A7-067D-7C7F-E3F3-D87B8FDF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74" y="4451535"/>
            <a:ext cx="5087573" cy="22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DFFD40-3E2C-41E8-8EDA-C35046BD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setup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54C681-CB7B-08B2-D2CE-33463F13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ZED-mini:</a:t>
            </a:r>
          </a:p>
          <a:p>
            <a:pPr>
              <a:buFontTx/>
              <a:buChar char="-"/>
            </a:pPr>
            <a:r>
              <a:rPr lang="en-US" dirty="0"/>
              <a:t>Inertial Measurement Unit (IMU)</a:t>
            </a:r>
          </a:p>
          <a:p>
            <a:pPr lvl="1">
              <a:buFontTx/>
              <a:buChar char="-"/>
            </a:pPr>
            <a:r>
              <a:rPr lang="en-US" dirty="0"/>
              <a:t>Translational </a:t>
            </a:r>
          </a:p>
          <a:p>
            <a:pPr lvl="1">
              <a:buFontTx/>
              <a:buChar char="-"/>
            </a:pPr>
            <a:r>
              <a:rPr lang="en-US" dirty="0"/>
              <a:t>Rotational </a:t>
            </a:r>
          </a:p>
          <a:p>
            <a:pPr lvl="1">
              <a:buFontTx/>
              <a:buChar char="-"/>
            </a:pPr>
            <a:r>
              <a:rPr lang="en-US" dirty="0"/>
              <a:t>Angular velocities</a:t>
            </a:r>
          </a:p>
          <a:p>
            <a:pPr>
              <a:buFontTx/>
              <a:buChar char="-"/>
            </a:pPr>
            <a:r>
              <a:rPr lang="en-US" dirty="0"/>
              <a:t>Stereo Camera</a:t>
            </a:r>
          </a:p>
          <a:p>
            <a:pPr lvl="1">
              <a:buFontTx/>
              <a:buChar char="-"/>
            </a:pPr>
            <a:r>
              <a:rPr lang="en-US" dirty="0"/>
              <a:t>Incoming waves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C0547707-D176-9294-26AF-C9252C91AB94}"/>
              </a:ext>
            </a:extLst>
          </p:cNvPr>
          <p:cNvGrpSpPr/>
          <p:nvPr/>
        </p:nvGrpSpPr>
        <p:grpSpPr>
          <a:xfrm>
            <a:off x="7034543" y="514813"/>
            <a:ext cx="4878057" cy="5828375"/>
            <a:chOff x="6146924" y="771600"/>
            <a:chExt cx="4878057" cy="5828375"/>
          </a:xfrm>
        </p:grpSpPr>
        <p:pic>
          <p:nvPicPr>
            <p:cNvPr id="5" name="Picture 2" descr="Safely Negotiating Dicey Ocean Inlets | Sport Fishing Mag">
              <a:extLst>
                <a:ext uri="{FF2B5EF4-FFF2-40B4-BE49-F238E27FC236}">
                  <a16:creationId xmlns:a16="http://schemas.microsoft.com/office/drawing/2014/main" id="{44C53197-A720-809E-6CEE-6B7149263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924" y="771600"/>
              <a:ext cx="4878057" cy="2317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Khareef class Corvette OPV Al Shamikh Al Rahmani Al Rasikh Ocean Patrol  Vessel Royal Navy of Oman البحرية الملكية من عمان BAE Systems 99 metre  datasheet pictures photos video specifications">
              <a:extLst>
                <a:ext uri="{FF2B5EF4-FFF2-40B4-BE49-F238E27FC236}">
                  <a16:creationId xmlns:a16="http://schemas.microsoft.com/office/drawing/2014/main" id="{75058271-4B7C-CFE7-4E80-D80E0F5977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757" b="98108" l="5625" r="97969">
                          <a14:foregroundMark x1="7500" y1="85946" x2="7500" y2="74054"/>
                          <a14:foregroundMark x1="5625" y1="75676" x2="8103" y2="93090"/>
                          <a14:foregroundMark x1="8253" y1="93097" x2="20938" y2="78649"/>
                          <a14:foregroundMark x1="83438" y1="81351" x2="81250" y2="81892"/>
                          <a14:foregroundMark x1="86875" y1="77838" x2="87500" y2="86757"/>
                          <a14:foregroundMark x1="82344" y1="90000" x2="94531" y2="85135"/>
                          <a14:foregroundMark x1="94531" y1="85135" x2="85938" y2="76757"/>
                          <a14:foregroundMark x1="96563" y1="81622" x2="97969" y2="82432"/>
                          <a14:foregroundMark x1="86094" y1="78378" x2="77813" y2="82703"/>
                          <a14:foregroundMark x1="77813" y1="82703" x2="77813" y2="83243"/>
                          <a14:foregroundMark x1="85938" y1="89459" x2="72656" y2="91892"/>
                          <a14:foregroundMark x1="75156" y1="91892" x2="83438" y2="91351"/>
                          <a14:foregroundMark x1="83438" y1="91351" x2="83438" y2="91351"/>
                          <a14:foregroundMark x1="83438" y1="91351" x2="73281" y2="92973"/>
                          <a14:foregroundMark x1="73281" y1="92973" x2="84531" y2="91892"/>
                          <a14:foregroundMark x1="70000" y1="92162" x2="36406" y2="93514"/>
                          <a14:foregroundMark x1="36094" y1="93514" x2="61563" y2="91892"/>
                          <a14:foregroundMark x1="61563" y1="91892" x2="67969" y2="92703"/>
                          <a14:foregroundMark x1="65469" y1="93243" x2="35000" y2="92973"/>
                          <a14:backgroundMark x1="2656" y1="96757" x2="42344" y2="986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3" t="63936" b="-499"/>
            <a:stretch/>
          </p:blipFill>
          <p:spPr bwMode="auto">
            <a:xfrm rot="16200000">
              <a:off x="7296797" y="4734666"/>
              <a:ext cx="2593799" cy="1136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4">
              <a:extLst>
                <a:ext uri="{FF2B5EF4-FFF2-40B4-BE49-F238E27FC236}">
                  <a16:creationId xmlns:a16="http://schemas.microsoft.com/office/drawing/2014/main" id="{EF203165-3129-8B40-F3C3-9B8567658A7E}"/>
                </a:ext>
              </a:extLst>
            </p:cNvPr>
            <p:cNvCxnSpPr/>
            <p:nvPr/>
          </p:nvCxnSpPr>
          <p:spPr>
            <a:xfrm flipH="1" flipV="1">
              <a:off x="6237838" y="3223034"/>
              <a:ext cx="2299580" cy="172921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E3BB9023-E989-F11F-E816-3CB3F25EE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7418" y="3223034"/>
              <a:ext cx="2412137" cy="172921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3318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_peer_presentations_template" id="{768F77DA-3485-724D-9BE8-EA02E4685E83}" vid="{B05E315C-EF89-5C4C-8475-709378E345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blockchain_peer_presentations_template</Template>
  <TotalTime>2231</TotalTime>
  <Words>1862</Words>
  <Application>Microsoft Office PowerPoint</Application>
  <PresentationFormat>Widescreen</PresentationFormat>
  <Paragraphs>523</Paragraphs>
  <Slides>36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Open Sans</vt:lpstr>
      <vt:lpstr>Times New Roman</vt:lpstr>
      <vt:lpstr>UGent Panno Text</vt:lpstr>
      <vt:lpstr>Kantoorthema</vt:lpstr>
      <vt:lpstr>Ship motion prediction with IMU-data and images</vt:lpstr>
      <vt:lpstr>Contents</vt:lpstr>
      <vt:lpstr>Introduction</vt:lpstr>
      <vt:lpstr>Situation</vt:lpstr>
      <vt:lpstr>Situation</vt:lpstr>
      <vt:lpstr>Ship Motion</vt:lpstr>
      <vt:lpstr>Ship Motion</vt:lpstr>
      <vt:lpstr>Ship Motion</vt:lpstr>
      <vt:lpstr>Sensor setup</vt:lpstr>
      <vt:lpstr>Simulated data</vt:lpstr>
      <vt:lpstr>Simulated data</vt:lpstr>
      <vt:lpstr>Simulation parameters</vt:lpstr>
      <vt:lpstr>Properties</vt:lpstr>
      <vt:lpstr>Pre-processing: sequencing</vt:lpstr>
      <vt:lpstr>Pre-processing: sequencing</vt:lpstr>
      <vt:lpstr>Deep neural networks</vt:lpstr>
      <vt:lpstr>Neural network architectures: LSTM</vt:lpstr>
      <vt:lpstr>Neural network architectures: CNN</vt:lpstr>
      <vt:lpstr>Optimal architecture ?</vt:lpstr>
      <vt:lpstr>Proposed models</vt:lpstr>
      <vt:lpstr>Encoder-Decoder LSTM</vt:lpstr>
      <vt:lpstr>Sequential CNN</vt:lpstr>
      <vt:lpstr>CNN-LSTM [img]</vt:lpstr>
      <vt:lpstr>CNN LSTM [img+PR]</vt:lpstr>
      <vt:lpstr>Prediction results</vt:lpstr>
      <vt:lpstr>IO-ratio optimization</vt:lpstr>
      <vt:lpstr>Optimized results</vt:lpstr>
      <vt:lpstr>Optimized results</vt:lpstr>
      <vt:lpstr>Optimized results</vt:lpstr>
      <vt:lpstr>Optimized results</vt:lpstr>
      <vt:lpstr>Augmented data tests</vt:lpstr>
      <vt:lpstr>PowerPoint Presentation</vt:lpstr>
      <vt:lpstr>Conclusion</vt:lpstr>
      <vt:lpstr>Future work</vt:lpstr>
      <vt:lpstr>Real data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</dc:title>
  <dc:creator>Lance DW</dc:creator>
  <cp:lastModifiedBy>Lance DW</cp:lastModifiedBy>
  <cp:revision>260</cp:revision>
  <cp:lastPrinted>2021-12-21T22:57:16Z</cp:lastPrinted>
  <dcterms:created xsi:type="dcterms:W3CDTF">2021-12-19T15:28:48Z</dcterms:created>
  <dcterms:modified xsi:type="dcterms:W3CDTF">2022-06-30T08:01:37Z</dcterms:modified>
</cp:coreProperties>
</file>